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3"/>
  </p:notesMasterIdLst>
  <p:handoutMasterIdLst>
    <p:handoutMasterId r:id="rId174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9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7" r:id="rId23"/>
    <p:sldId id="306" r:id="rId24"/>
    <p:sldId id="307" r:id="rId25"/>
    <p:sldId id="308" r:id="rId26"/>
    <p:sldId id="290" r:id="rId27"/>
    <p:sldId id="291" r:id="rId28"/>
    <p:sldId id="292" r:id="rId29"/>
    <p:sldId id="294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47" r:id="rId39"/>
    <p:sldId id="348" r:id="rId40"/>
    <p:sldId id="349" r:id="rId41"/>
    <p:sldId id="350" r:id="rId42"/>
    <p:sldId id="302" r:id="rId43"/>
    <p:sldId id="303" r:id="rId44"/>
    <p:sldId id="310" r:id="rId45"/>
    <p:sldId id="304" r:id="rId46"/>
    <p:sldId id="356" r:id="rId47"/>
    <p:sldId id="352" r:id="rId48"/>
    <p:sldId id="353" r:id="rId49"/>
    <p:sldId id="357" r:id="rId50"/>
    <p:sldId id="354" r:id="rId51"/>
    <p:sldId id="355" r:id="rId52"/>
    <p:sldId id="358" r:id="rId53"/>
    <p:sldId id="359" r:id="rId54"/>
    <p:sldId id="361" r:id="rId55"/>
    <p:sldId id="360" r:id="rId56"/>
    <p:sldId id="351" r:id="rId57"/>
    <p:sldId id="309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1" r:id="rId67"/>
    <p:sldId id="370" r:id="rId68"/>
    <p:sldId id="372" r:id="rId69"/>
    <p:sldId id="305" r:id="rId70"/>
    <p:sldId id="373" r:id="rId71"/>
    <p:sldId id="374" r:id="rId72"/>
    <p:sldId id="375" r:id="rId73"/>
    <p:sldId id="376" r:id="rId74"/>
    <p:sldId id="377" r:id="rId75"/>
    <p:sldId id="379" r:id="rId76"/>
    <p:sldId id="378" r:id="rId77"/>
    <p:sldId id="311" r:id="rId78"/>
    <p:sldId id="380" r:id="rId79"/>
    <p:sldId id="381" r:id="rId80"/>
    <p:sldId id="385" r:id="rId81"/>
    <p:sldId id="384" r:id="rId82"/>
    <p:sldId id="401" r:id="rId83"/>
    <p:sldId id="382" r:id="rId84"/>
    <p:sldId id="386" r:id="rId85"/>
    <p:sldId id="387" r:id="rId86"/>
    <p:sldId id="388" r:id="rId87"/>
    <p:sldId id="389" r:id="rId88"/>
    <p:sldId id="312" r:id="rId89"/>
    <p:sldId id="313" r:id="rId90"/>
    <p:sldId id="316" r:id="rId91"/>
    <p:sldId id="314" r:id="rId92"/>
    <p:sldId id="317" r:id="rId93"/>
    <p:sldId id="318" r:id="rId94"/>
    <p:sldId id="315" r:id="rId95"/>
    <p:sldId id="319" r:id="rId96"/>
    <p:sldId id="320" r:id="rId97"/>
    <p:sldId id="321" r:id="rId98"/>
    <p:sldId id="390" r:id="rId99"/>
    <p:sldId id="391" r:id="rId100"/>
    <p:sldId id="392" r:id="rId101"/>
    <p:sldId id="393" r:id="rId102"/>
    <p:sldId id="394" r:id="rId103"/>
    <p:sldId id="396" r:id="rId104"/>
    <p:sldId id="395" r:id="rId105"/>
    <p:sldId id="398" r:id="rId106"/>
    <p:sldId id="397" r:id="rId107"/>
    <p:sldId id="399" r:id="rId108"/>
    <p:sldId id="400" r:id="rId109"/>
    <p:sldId id="402" r:id="rId110"/>
    <p:sldId id="403" r:id="rId111"/>
    <p:sldId id="404" r:id="rId112"/>
    <p:sldId id="405" r:id="rId113"/>
    <p:sldId id="406" r:id="rId114"/>
    <p:sldId id="407" r:id="rId115"/>
    <p:sldId id="408" r:id="rId116"/>
    <p:sldId id="409" r:id="rId117"/>
    <p:sldId id="410" r:id="rId118"/>
    <p:sldId id="411" r:id="rId119"/>
    <p:sldId id="412" r:id="rId120"/>
    <p:sldId id="413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1" r:id="rId129"/>
    <p:sldId id="422" r:id="rId130"/>
    <p:sldId id="423" r:id="rId131"/>
    <p:sldId id="424" r:id="rId132"/>
    <p:sldId id="426" r:id="rId133"/>
    <p:sldId id="425" r:id="rId134"/>
    <p:sldId id="427" r:id="rId135"/>
    <p:sldId id="428" r:id="rId136"/>
    <p:sldId id="429" r:id="rId137"/>
    <p:sldId id="463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439" r:id="rId148"/>
    <p:sldId id="440" r:id="rId149"/>
    <p:sldId id="441" r:id="rId150"/>
    <p:sldId id="442" r:id="rId151"/>
    <p:sldId id="443" r:id="rId152"/>
    <p:sldId id="444" r:id="rId153"/>
    <p:sldId id="445" r:id="rId154"/>
    <p:sldId id="446" r:id="rId155"/>
    <p:sldId id="447" r:id="rId156"/>
    <p:sldId id="449" r:id="rId157"/>
    <p:sldId id="448" r:id="rId158"/>
    <p:sldId id="450" r:id="rId159"/>
    <p:sldId id="451" r:id="rId160"/>
    <p:sldId id="452" r:id="rId161"/>
    <p:sldId id="453" r:id="rId162"/>
    <p:sldId id="454" r:id="rId163"/>
    <p:sldId id="455" r:id="rId164"/>
    <p:sldId id="456" r:id="rId165"/>
    <p:sldId id="457" r:id="rId166"/>
    <p:sldId id="458" r:id="rId167"/>
    <p:sldId id="459" r:id="rId168"/>
    <p:sldId id="460" r:id="rId169"/>
    <p:sldId id="461" r:id="rId170"/>
    <p:sldId id="462" r:id="rId171"/>
    <p:sldId id="464" r:id="rId172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9D3D69-D250-4DD9-94DE-08A5514675E2}" type="datetime1">
              <a:rPr lang="es-MX" smtClean="0"/>
              <a:t>26/06/2023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BF49-B7A4-4506-8903-4C429E5FD300}" type="datetime1">
              <a:rPr lang="es-MX" noProof="0" smtClean="0"/>
              <a:pPr/>
              <a:t>26/06/2023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1759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06731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20526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0064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735181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86699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4000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28946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881288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873999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179369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901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06087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6518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5438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00578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64869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88550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94401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43515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50016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63556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66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991032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516819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00256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85777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644253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07047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91092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748287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956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30907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151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6911316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588041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45677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34464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1273902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6559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252546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678591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465201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712412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99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78128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45649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43636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185762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4448999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0959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668088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92954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1098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41457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704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624517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1600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6157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175542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100564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6331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58919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65543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34546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62908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81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8152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4549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320035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3226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8288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49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71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1728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5555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0654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5572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7983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6963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63836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0368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083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010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651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2146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0448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761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837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5612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6767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9010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2195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1094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0949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962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8681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1249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0116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28104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2327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662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539750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4951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3242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69119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8299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7522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3502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5422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9223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599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3621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3518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8913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3487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44289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194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35000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8137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73848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88422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41799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13333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5987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45475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35634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74452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939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2295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54263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2790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48430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0011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479226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47864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5224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98200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92769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642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191458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4502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60540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23793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1511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44852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3772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18178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2443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66672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1067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6926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9819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86146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20271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5690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21109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02405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61812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72698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13890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899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11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D3052AD-9804-4A40-B952-50BC9E05A3DE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9A4368-F02C-40B7-9206-8369F43DDCCB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5A93B8E3-7FEE-4377-A0D0-1248803941E4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268" y="268444"/>
            <a:ext cx="5251293" cy="492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69" b="0" i="0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426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74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04445">
              <a:spcBef>
                <a:spcPts val="377"/>
              </a:spcBef>
            </a:pPr>
            <a:r>
              <a:rPr lang="es-MX" dirty="0"/>
              <a:t>9</a:t>
            </a:r>
            <a:r>
              <a:rPr lang="es-MX" spc="-20" dirty="0"/>
              <a:t> </a:t>
            </a:r>
            <a:r>
              <a:rPr lang="es-MX" dirty="0"/>
              <a:t>de</a:t>
            </a:r>
            <a:r>
              <a:rPr lang="es-MX" spc="-20" dirty="0"/>
              <a:t> marzo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154781">
              <a:spcBef>
                <a:spcPts val="377"/>
              </a:spcBef>
            </a:pPr>
            <a:fld id="{81D60167-4931-47E6-BA6A-407CBD079E47}" type="slidenum">
              <a:rPr lang="es-MX" smtClean="0"/>
              <a:pPr marL="154781">
                <a:spcBef>
                  <a:spcPts val="377"/>
                </a:spcBef>
              </a:pPr>
              <a:t>‹Nº›</a:t>
            </a:fld>
            <a:r>
              <a:rPr lang="es-MX" spc="20" dirty="0"/>
              <a:t> </a:t>
            </a:r>
            <a:r>
              <a:rPr lang="es-MX" spc="168" dirty="0"/>
              <a:t>/</a:t>
            </a:r>
            <a:r>
              <a:rPr lang="es-MX" spc="30" dirty="0"/>
              <a:t> </a:t>
            </a:r>
            <a:r>
              <a:rPr lang="es-MX" spc="-69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78512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E13781-2DFE-4795-8944-05FD91CB3CEA}" type="datetime1">
              <a:rPr lang="es-MX" noProof="0" smtClean="0"/>
              <a:pPr/>
              <a:t>26/06/2023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04A9438-3560-40AF-8FE1-E28D75DE87AD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E5AE59-CC1C-4E0E-B93C-BC06D1935B7C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827D5B-0910-4BD1-AD1A-65D2346E6E9E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11B509-11F7-43E5-97F9-DF3CEF11F6B8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F35CF-B5E9-4162-8755-ACF34315B1AB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D091C2-FE78-440F-9CAF-345CD7A1A300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z clic en el marcador de posición y selecciona la imagen que desees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33A126-2F46-46BA-AC60-47D21A1142F7}" type="datetime1">
              <a:rPr lang="es-MX" noProof="0" smtClean="0"/>
              <a:pPr/>
              <a:t>26/06/2023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  <a:p>
            <a:pPr lvl="5" rtl="0"/>
            <a:r>
              <a:rPr lang="es-MX" noProof="0" dirty="0"/>
              <a:t>Sexto</a:t>
            </a:r>
          </a:p>
          <a:p>
            <a:pPr lvl="6" rtl="0"/>
            <a:r>
              <a:rPr lang="es-MX" noProof="0" dirty="0"/>
              <a:t>Séptimo</a:t>
            </a:r>
          </a:p>
          <a:p>
            <a:pPr lvl="7" rtl="0"/>
            <a:r>
              <a:rPr lang="es-MX" noProof="0" dirty="0"/>
              <a:t>Octavo</a:t>
            </a:r>
          </a:p>
          <a:p>
            <a:pPr lvl="8" rtl="0"/>
            <a:r>
              <a:rPr lang="es-MX" noProof="0" dirty="0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A39341E7-0B39-4DE8-9796-CE902B2EC80E}" type="datetime1">
              <a:rPr lang="es-MX" smtClean="0"/>
              <a:pPr/>
              <a:t>26/06/2023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svg"/><Relationship Id="rId9" Type="http://schemas.openxmlformats.org/officeDocument/2006/relationships/image" Target="../media/image1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26.jp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Fluidos en reposo y en movimiento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gaseoso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Pueden comprimirse o expandirse fácilmente.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magen que contiene interior, tabla, corte, grande&#10;&#10;Descripción generada automáticamente">
            <a:extLst>
              <a:ext uri="{FF2B5EF4-FFF2-40B4-BE49-F238E27FC236}">
                <a16:creationId xmlns:a16="http://schemas.microsoft.com/office/drawing/2014/main" id="{94543D0E-D8E8-AA25-FDED-06B3E9131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9" y="3309559"/>
            <a:ext cx="3988191" cy="2662117"/>
          </a:xfrm>
          <a:prstGeom prst="rect">
            <a:avLst/>
          </a:prstGeom>
        </p:spPr>
      </p:pic>
      <p:pic>
        <p:nvPicPr>
          <p:cNvPr id="7" name="Imagen 6" descr="Nubes en el cielo&#10;&#10;Descripción generada automáticamente">
            <a:extLst>
              <a:ext uri="{FF2B5EF4-FFF2-40B4-BE49-F238E27FC236}">
                <a16:creationId xmlns:a16="http://schemas.microsoft.com/office/drawing/2014/main" id="{156674F6-40BE-6E3B-033B-F6DF86DB6B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3562388"/>
            <a:ext cx="3230880" cy="21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la inmersión del buzo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1024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300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atm</a:t>
            </a:r>
            <a:r>
              <a:rPr lang="es-MX" sz="3600" dirty="0">
                <a:solidFill>
                  <a:schemeClr val="tx2"/>
                </a:solidFill>
              </a:rPr>
              <a:t> =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68076" y="4251068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4251068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CC476D-12EC-2734-5561-81D18BDD0AB5}"/>
              </a:ext>
            </a:extLst>
          </p:cNvPr>
          <p:cNvSpPr txBox="1">
            <a:spLocks/>
          </p:cNvSpPr>
          <p:nvPr/>
        </p:nvSpPr>
        <p:spPr>
          <a:xfrm>
            <a:off x="3300011" y="1873082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B823B5-D65B-6805-30DA-981B51B38AA1}"/>
                  </a:ext>
                </a:extLst>
              </p:cNvPr>
              <p:cNvSpPr txBox="1"/>
              <p:nvPr/>
            </p:nvSpPr>
            <p:spPr>
              <a:xfrm>
                <a:off x="3568076" y="2584881"/>
                <a:ext cx="443595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9B823B5-D65B-6805-30DA-981B51B3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2584881"/>
                <a:ext cx="4435958" cy="593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Revisando las unidades en la inmersión del buzo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76BD777-871F-C9E3-F78A-64DE98514F82}"/>
                  </a:ext>
                </a:extLst>
              </p:cNvPr>
              <p:cNvSpPr txBox="1"/>
              <p:nvPr/>
            </p:nvSpPr>
            <p:spPr>
              <a:xfrm>
                <a:off x="274864" y="4379584"/>
                <a:ext cx="4173150" cy="1261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76BD777-871F-C9E3-F78A-64DE9851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" y="4379584"/>
                <a:ext cx="4173150" cy="126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A8FA16-E529-00A1-4FDD-EE463C800B0A}"/>
                  </a:ext>
                </a:extLst>
              </p:cNvPr>
              <p:cNvSpPr txBox="1"/>
              <p:nvPr/>
            </p:nvSpPr>
            <p:spPr>
              <a:xfrm>
                <a:off x="4007901" y="4379584"/>
                <a:ext cx="4173150" cy="1298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A8FA16-E529-00A1-4FDD-EE463C80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01" y="4379584"/>
                <a:ext cx="4173150" cy="1298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4B3AA96-E860-D1A4-B511-85DC20495E11}"/>
                  </a:ext>
                </a:extLst>
              </p:cNvPr>
              <p:cNvSpPr txBox="1"/>
              <p:nvPr/>
            </p:nvSpPr>
            <p:spPr>
              <a:xfrm>
                <a:off x="7459566" y="4373146"/>
                <a:ext cx="3164806" cy="1245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4B3AA96-E860-D1A4-B511-85DC2049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6" y="4373146"/>
                <a:ext cx="3164806" cy="12450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/>
              <p:nvPr/>
            </p:nvSpPr>
            <p:spPr>
              <a:xfrm>
                <a:off x="9829341" y="4403231"/>
                <a:ext cx="2158901" cy="1245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341" y="4403231"/>
                <a:ext cx="2158901" cy="1245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9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 la inmersión del buzo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3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3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es-MX" sz="3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1024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8" y="2322479"/>
                <a:ext cx="8387553" cy="1106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/>
              <p:nvPr/>
            </p:nvSpPr>
            <p:spPr>
              <a:xfrm>
                <a:off x="355558" y="4308368"/>
                <a:ext cx="5400665" cy="1244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MX" sz="4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=3113631</m:t>
                      </m:r>
                      <m:f>
                        <m:f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53AB2EE-653E-5D33-608A-1D67AA33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58" y="4308368"/>
                <a:ext cx="5400665" cy="1244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A059637-2242-6EAA-EAD5-C3BE9AEEF809}"/>
                  </a:ext>
                </a:extLst>
              </p:cNvPr>
              <p:cNvSpPr txBox="1"/>
              <p:nvPr/>
            </p:nvSpPr>
            <p:spPr>
              <a:xfrm>
                <a:off x="5119057" y="4675602"/>
                <a:ext cx="39848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=3113631 </m:t>
                      </m:r>
                      <m:r>
                        <m:rPr>
                          <m:nor/>
                        </m:rPr>
                        <a:rPr lang="es-MX" sz="400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A059637-2242-6EAA-EAD5-C3BE9AEE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57" y="4675602"/>
                <a:ext cx="398488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474331" y="2185324"/>
            <a:ext cx="11382889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récord más profundo de buceo </a:t>
            </a:r>
            <a:r>
              <a:rPr lang="es-MX" sz="3600" dirty="0" err="1">
                <a:solidFill>
                  <a:schemeClr val="tx2"/>
                </a:solidFill>
              </a:rPr>
              <a:t>scuba</a:t>
            </a:r>
            <a:r>
              <a:rPr lang="es-MX" sz="3600" dirty="0">
                <a:solidFill>
                  <a:schemeClr val="tx2"/>
                </a:solidFill>
              </a:rPr>
              <a:t> (con equipo) pertenece a Ahmed </a:t>
            </a:r>
            <a:r>
              <a:rPr lang="es-MX" sz="3600" dirty="0" err="1">
                <a:solidFill>
                  <a:schemeClr val="tx2"/>
                </a:solidFill>
              </a:rPr>
              <a:t>Gabr</a:t>
            </a:r>
            <a:r>
              <a:rPr lang="es-MX" sz="3600" dirty="0">
                <a:solidFill>
                  <a:schemeClr val="tx2"/>
                </a:solidFill>
              </a:rPr>
              <a:t>, quien bajó hasta los 332 metros en el Mar Rojo.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Tardó 12 minutos en llegar a la profundidad deseada, pero tuvo que realizar un ascenso de 14 horas realizando paradas de descompresión.</a:t>
            </a:r>
          </a:p>
        </p:txBody>
      </p:sp>
    </p:spTree>
    <p:extLst>
      <p:ext uri="{BB962C8B-B14F-4D97-AF65-F5344CB8AC3E}">
        <p14:creationId xmlns:p14="http://schemas.microsoft.com/office/powerpoint/2010/main" val="28126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51C90-A294-3FE5-0F3A-7A0881BF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 de Arquímedes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5FE581-5F44-63C2-C378-09B52DB4D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37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7562" y="1830903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Cuando nos encontramos sentados en el borde de una alberca y levantamos con los pies a un compañero que se encuentra sumergido, tenemos la sensación de que el peso que levantamos es menor.</a:t>
            </a:r>
          </a:p>
        </p:txBody>
      </p:sp>
      <p:pic>
        <p:nvPicPr>
          <p:cNvPr id="3" name="Imagen 2" descr="Imagen que contiene agua, azul, mitad, nadar&#10;&#10;Descripción generada automáticamente">
            <a:extLst>
              <a:ext uri="{FF2B5EF4-FFF2-40B4-BE49-F238E27FC236}">
                <a16:creationId xmlns:a16="http://schemas.microsoft.com/office/drawing/2014/main" id="{8C8219D4-6136-1071-A1D3-ED01F6528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02" y="4444795"/>
            <a:ext cx="5711252" cy="2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20486" y="2152696"/>
            <a:ext cx="6466724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razón es que todo cuerpo sumergido en un recipiente con líquido experimenta la acción de </a:t>
            </a:r>
            <a:r>
              <a:rPr lang="es-MX" sz="3600" b="1" dirty="0">
                <a:solidFill>
                  <a:srgbClr val="FF0000"/>
                </a:solidFill>
              </a:rPr>
              <a:t>dos fuerzas</a:t>
            </a:r>
            <a:r>
              <a:rPr lang="es-MX" sz="3600" dirty="0">
                <a:solidFill>
                  <a:schemeClr val="tx2"/>
                </a:solidFill>
              </a:rPr>
              <a:t>, una dirigida hacia abajo igual al peso de la columna del líquido que está encima de ésta, y la otra, dirigida hacia arriba, llamada </a:t>
            </a:r>
            <a:r>
              <a:rPr lang="es-MX" sz="3600" b="1" dirty="0">
                <a:solidFill>
                  <a:srgbClr val="00B0F0"/>
                </a:solidFill>
              </a:rPr>
              <a:t>empuje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0AD5F68-D60A-2CC8-8B02-86D0B193A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10" y="1515467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4253209" y="2385191"/>
            <a:ext cx="684475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Este fenómeno se conoce como </a:t>
            </a:r>
            <a:r>
              <a:rPr lang="es-MX" sz="3600" b="1" dirty="0">
                <a:solidFill>
                  <a:srgbClr val="00B050"/>
                </a:solidFill>
              </a:rPr>
              <a:t>principio de Arquímedes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i="1" dirty="0">
                <a:solidFill>
                  <a:schemeClr val="tx2"/>
                </a:solidFill>
              </a:rPr>
              <a:t>Todo objeto sumergido parcial o totalmente en un fluido recibe un empuje ascendente igual al peso del fluido desalojado.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929A875-3A05-2455-D91B-D7E9E620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8"/>
          <a:stretch/>
        </p:blipFill>
        <p:spPr>
          <a:xfrm>
            <a:off x="424722" y="2276475"/>
            <a:ext cx="3173762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212684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empuje que recibe cualquier cuerpo sumergido será igual al volumen sumergido multiplicado por el peso específico del fluido que se trate, es decir:</a:t>
            </a:r>
            <a:endParaRPr lang="es-MX" sz="3600" i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/>
              <p:nvPr/>
            </p:nvSpPr>
            <p:spPr>
              <a:xfrm>
                <a:off x="3635031" y="4714831"/>
                <a:ext cx="39848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031" y="4714831"/>
                <a:ext cx="398488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F700-C022-2955-5003-4CFDB101C5A1}"/>
                  </a:ext>
                </a:extLst>
              </p:cNvPr>
              <p:cNvSpPr txBox="1"/>
              <p:nvPr/>
            </p:nvSpPr>
            <p:spPr>
              <a:xfrm>
                <a:off x="1280161" y="5747929"/>
                <a:ext cx="98178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Empuje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Peso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espec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fico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Volumen</m:t>
                      </m:r>
                      <m:r>
                        <a:rPr lang="es-MX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E0F700-C022-2955-5003-4CFDB101C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1" y="5747929"/>
                <a:ext cx="981780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5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Relación conocida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212684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Como ya sabemos la relación entre el peso específico P</a:t>
            </a:r>
            <a:r>
              <a:rPr lang="es-MX" sz="3600" baseline="-25000" dirty="0">
                <a:solidFill>
                  <a:schemeClr val="tx2"/>
                </a:solidFill>
              </a:rPr>
              <a:t>e</a:t>
            </a:r>
            <a:r>
              <a:rPr lang="es-MX" sz="3600" dirty="0">
                <a:solidFill>
                  <a:schemeClr val="tx2"/>
                </a:solidFill>
              </a:rPr>
              <a:t> y la densidad </a:t>
            </a: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, tendremos una expresión para el empuje.</a:t>
            </a:r>
            <a:endParaRPr lang="es-MX" sz="3600" i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/>
              <p:nvPr/>
            </p:nvSpPr>
            <p:spPr>
              <a:xfrm>
                <a:off x="696959" y="4360888"/>
                <a:ext cx="31854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3F0755A-4988-2A75-32D0-68FE1A6C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9" y="4360888"/>
                <a:ext cx="318549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58B0077-6E01-1E84-53E3-6B9E8C197FE9}"/>
                  </a:ext>
                </a:extLst>
              </p:cNvPr>
              <p:cNvSpPr txBox="1"/>
              <p:nvPr/>
            </p:nvSpPr>
            <p:spPr>
              <a:xfrm>
                <a:off x="5331418" y="4361513"/>
                <a:ext cx="31854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58B0077-6E01-1E84-53E3-6B9E8C1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418" y="4361513"/>
                <a:ext cx="31854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2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37519" y="181047"/>
            <a:ext cx="5741250" cy="1362113"/>
          </a:xfrm>
        </p:spPr>
        <p:txBody>
          <a:bodyPr rtlCol="0">
            <a:normAutofit/>
          </a:bodyPr>
          <a:lstStyle/>
          <a:p>
            <a:pPr rtl="0"/>
            <a:r>
              <a:rPr lang="es-MX" sz="4800" dirty="0">
                <a:solidFill>
                  <a:schemeClr val="tx2"/>
                </a:solidFill>
              </a:rPr>
              <a:t>Estados de agregación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6F0C051-E53C-4B41-16D6-F407EC1C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1114838"/>
            <a:ext cx="7210476" cy="57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Arquímedes (tres casos)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principio de Arquímedes da lugar a tres casos, teniendo en cuenta el peso del cuerpo.</a:t>
            </a:r>
            <a:endParaRPr lang="es-MX" sz="3600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continuación, revisaremos cada uno de los casos mencionados.</a:t>
            </a:r>
          </a:p>
        </p:txBody>
      </p:sp>
    </p:spTree>
    <p:extLst>
      <p:ext uri="{BB962C8B-B14F-4D97-AF65-F5344CB8AC3E}">
        <p14:creationId xmlns:p14="http://schemas.microsoft.com/office/powerpoint/2010/main" val="3317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1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64301" y="2713220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00B050"/>
                </a:solidFill>
              </a:rPr>
              <a:t>es igual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00B050"/>
                </a:solidFill>
              </a:rPr>
              <a:t>se mantiene</a:t>
            </a:r>
            <a:r>
              <a:rPr lang="es-MX" sz="3600" dirty="0">
                <a:solidFill>
                  <a:schemeClr val="tx2"/>
                </a:solidFill>
              </a:rPr>
              <a:t> en equilibrio dentro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030F34B-23C0-B71D-9D01-BCCA2D31D652}"/>
              </a:ext>
            </a:extLst>
          </p:cNvPr>
          <p:cNvGrpSpPr/>
          <p:nvPr/>
        </p:nvGrpSpPr>
        <p:grpSpPr>
          <a:xfrm>
            <a:off x="7075357" y="2056397"/>
            <a:ext cx="4771624" cy="4771624"/>
            <a:chOff x="7075357" y="2056397"/>
            <a:chExt cx="4771624" cy="4771624"/>
          </a:xfrm>
        </p:grpSpPr>
        <p:pic>
          <p:nvPicPr>
            <p:cNvPr id="18" name="Imagen 17" descr="Icono&#10;&#10;Descripción generada automáticamente">
              <a:extLst>
                <a:ext uri="{FF2B5EF4-FFF2-40B4-BE49-F238E27FC236}">
                  <a16:creationId xmlns:a16="http://schemas.microsoft.com/office/drawing/2014/main" id="{7ECD28E1-E69B-B260-BEDB-C69C72C29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D3A822E-33FD-6675-9152-231042F8E54F}"/>
                </a:ext>
              </a:extLst>
            </p:cNvPr>
            <p:cNvSpPr/>
            <p:nvPr/>
          </p:nvSpPr>
          <p:spPr>
            <a:xfrm>
              <a:off x="9278911" y="4494305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Flecha: hacia arriba 19">
              <a:extLst>
                <a:ext uri="{FF2B5EF4-FFF2-40B4-BE49-F238E27FC236}">
                  <a16:creationId xmlns:a16="http://schemas.microsoft.com/office/drawing/2014/main" id="{33F4BFB5-C99B-4F60-6F68-B1A6AD3593AA}"/>
                </a:ext>
              </a:extLst>
            </p:cNvPr>
            <p:cNvSpPr/>
            <p:nvPr/>
          </p:nvSpPr>
          <p:spPr>
            <a:xfrm flipH="1">
              <a:off x="9491149" y="3984639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lecha: hacia arriba 20">
              <a:extLst>
                <a:ext uri="{FF2B5EF4-FFF2-40B4-BE49-F238E27FC236}">
                  <a16:creationId xmlns:a16="http://schemas.microsoft.com/office/drawing/2014/main" id="{21CC32B7-C41E-4C4C-A5B8-9652C2C9832B}"/>
                </a:ext>
              </a:extLst>
            </p:cNvPr>
            <p:cNvSpPr/>
            <p:nvPr/>
          </p:nvSpPr>
          <p:spPr>
            <a:xfrm rot="10800000" flipH="1">
              <a:off x="9491149" y="5003972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B1FBF40-FB77-AB77-8410-C1DCF82BA314}"/>
                </a:ext>
              </a:extLst>
            </p:cNvPr>
            <p:cNvSpPr txBox="1"/>
            <p:nvPr/>
          </p:nvSpPr>
          <p:spPr>
            <a:xfrm>
              <a:off x="8908159" y="360954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9264549-45B7-DB7C-B61A-86E06A93AAC4}"/>
                </a:ext>
              </a:extLst>
            </p:cNvPr>
            <p:cNvSpPr txBox="1"/>
            <p:nvPr/>
          </p:nvSpPr>
          <p:spPr>
            <a:xfrm>
              <a:off x="9009089" y="5258805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2491273B-27FA-4766-3E56-3236779CA3CE}"/>
                </a:ext>
              </a:extLst>
            </p:cNvPr>
            <p:cNvSpPr txBox="1"/>
            <p:nvPr/>
          </p:nvSpPr>
          <p:spPr>
            <a:xfrm>
              <a:off x="9220846" y="2679731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=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2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FF0000"/>
                </a:solidFill>
              </a:rPr>
              <a:t>es mayor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FF0000"/>
                </a:solidFill>
              </a:rPr>
              <a:t>se hunde</a:t>
            </a:r>
            <a:r>
              <a:rPr lang="es-MX" sz="3600" dirty="0">
                <a:solidFill>
                  <a:schemeClr val="tx2"/>
                </a:solidFill>
              </a:rPr>
              <a:t> en equilibrio dentro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697DA7C-C978-7060-834E-7BB0BF503E2F}"/>
              </a:ext>
            </a:extLst>
          </p:cNvPr>
          <p:cNvGrpSpPr/>
          <p:nvPr/>
        </p:nvGrpSpPr>
        <p:grpSpPr>
          <a:xfrm>
            <a:off x="7075357" y="2056397"/>
            <a:ext cx="4771624" cy="4807728"/>
            <a:chOff x="7075357" y="2056397"/>
            <a:chExt cx="4771624" cy="4807728"/>
          </a:xfrm>
        </p:grpSpPr>
        <p:pic>
          <p:nvPicPr>
            <p:cNvPr id="3" name="Imagen 2" descr="Icono&#10;&#10;Descripción generada automáticamente">
              <a:extLst>
                <a:ext uri="{FF2B5EF4-FFF2-40B4-BE49-F238E27FC236}">
                  <a16:creationId xmlns:a16="http://schemas.microsoft.com/office/drawing/2014/main" id="{1BAB2A8A-8E41-A032-29A1-55CF3ADF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C6DAE73-2938-26C4-EC01-499451D6F140}"/>
                </a:ext>
              </a:extLst>
            </p:cNvPr>
            <p:cNvSpPr/>
            <p:nvPr/>
          </p:nvSpPr>
          <p:spPr>
            <a:xfrm>
              <a:off x="9270484" y="5426439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Flecha: hacia arriba 5">
              <a:extLst>
                <a:ext uri="{FF2B5EF4-FFF2-40B4-BE49-F238E27FC236}">
                  <a16:creationId xmlns:a16="http://schemas.microsoft.com/office/drawing/2014/main" id="{75B33BBF-F78E-BB36-EBC9-47139863D0E8}"/>
                </a:ext>
              </a:extLst>
            </p:cNvPr>
            <p:cNvSpPr/>
            <p:nvPr/>
          </p:nvSpPr>
          <p:spPr>
            <a:xfrm flipH="1">
              <a:off x="9506139" y="4880669"/>
              <a:ext cx="239094" cy="50966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Flecha: hacia arriba 6">
              <a:extLst>
                <a:ext uri="{FF2B5EF4-FFF2-40B4-BE49-F238E27FC236}">
                  <a16:creationId xmlns:a16="http://schemas.microsoft.com/office/drawing/2014/main" id="{BA25FB52-017C-9E34-3230-30B86233179E}"/>
                </a:ext>
              </a:extLst>
            </p:cNvPr>
            <p:cNvSpPr/>
            <p:nvPr/>
          </p:nvSpPr>
          <p:spPr>
            <a:xfrm rot="10800000" flipH="1">
              <a:off x="9491149" y="5921115"/>
              <a:ext cx="239094" cy="77362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E4838CC-2113-9C52-7BDE-A8A587D49F81}"/>
                </a:ext>
              </a:extLst>
            </p:cNvPr>
            <p:cNvSpPr txBox="1"/>
            <p:nvPr/>
          </p:nvSpPr>
          <p:spPr>
            <a:xfrm>
              <a:off x="9065139" y="443889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FBC3795-E833-BA37-E389-35D58BA3ABA2}"/>
                </a:ext>
              </a:extLst>
            </p:cNvPr>
            <p:cNvSpPr txBox="1"/>
            <p:nvPr/>
          </p:nvSpPr>
          <p:spPr>
            <a:xfrm>
              <a:off x="9107092" y="6217794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6F198DE-F831-08D2-91D1-D6EBDFCC727D}"/>
                </a:ext>
              </a:extLst>
            </p:cNvPr>
            <p:cNvSpPr txBox="1"/>
            <p:nvPr/>
          </p:nvSpPr>
          <p:spPr>
            <a:xfrm>
              <a:off x="9220846" y="2679731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&lt;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Caso 3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6011056" cy="353592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peso del cuerpo (P) </a:t>
            </a:r>
            <a:r>
              <a:rPr lang="es-MX" sz="3600" b="1" dirty="0">
                <a:solidFill>
                  <a:srgbClr val="7030A0"/>
                </a:solidFill>
              </a:rPr>
              <a:t>es menor</a:t>
            </a:r>
            <a:r>
              <a:rPr lang="es-MX" sz="3600" dirty="0">
                <a:solidFill>
                  <a:schemeClr val="tx2"/>
                </a:solidFill>
              </a:rPr>
              <a:t> a la fuerza del empuje (E), entonces el cuerpo </a:t>
            </a:r>
            <a:r>
              <a:rPr lang="es-MX" sz="3600" b="1" dirty="0">
                <a:solidFill>
                  <a:srgbClr val="7030A0"/>
                </a:solidFill>
              </a:rPr>
              <a:t>flota</a:t>
            </a:r>
            <a:r>
              <a:rPr lang="es-MX" sz="3600" b="1" dirty="0">
                <a:solidFill>
                  <a:schemeClr val="tx2"/>
                </a:solidFill>
              </a:rPr>
              <a:t>,</a:t>
            </a:r>
            <a:r>
              <a:rPr lang="es-MX" sz="3600" b="1" dirty="0">
                <a:solidFill>
                  <a:srgbClr val="FF0000"/>
                </a:solidFill>
              </a:rPr>
              <a:t> </a:t>
            </a:r>
            <a:r>
              <a:rPr lang="es-MX" sz="3600" dirty="0">
                <a:solidFill>
                  <a:schemeClr val="tx2"/>
                </a:solidFill>
              </a:rPr>
              <a:t>es decir, algo de él queda en la superficie del líquido.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9184D8-A7A2-8B69-B65B-0F9EA6618513}"/>
              </a:ext>
            </a:extLst>
          </p:cNvPr>
          <p:cNvSpPr/>
          <p:nvPr/>
        </p:nvSpPr>
        <p:spPr>
          <a:xfrm>
            <a:off x="9533744" y="2713220"/>
            <a:ext cx="779489" cy="27282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DBA3FDC-6E80-2181-9F9D-CB9A8D218AFC}"/>
              </a:ext>
            </a:extLst>
          </p:cNvPr>
          <p:cNvGrpSpPr/>
          <p:nvPr/>
        </p:nvGrpSpPr>
        <p:grpSpPr>
          <a:xfrm>
            <a:off x="7075357" y="1737809"/>
            <a:ext cx="4771624" cy="5090212"/>
            <a:chOff x="7075357" y="1737809"/>
            <a:chExt cx="4771624" cy="5090212"/>
          </a:xfrm>
        </p:grpSpPr>
        <p:pic>
          <p:nvPicPr>
            <p:cNvPr id="6" name="Imagen 5" descr="Icono&#10;&#10;Descripción generada automáticamente">
              <a:extLst>
                <a:ext uri="{FF2B5EF4-FFF2-40B4-BE49-F238E27FC236}">
                  <a16:creationId xmlns:a16="http://schemas.microsoft.com/office/drawing/2014/main" id="{EFF4C5FD-1F2A-6CA9-3389-F3848972B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357" y="2056397"/>
              <a:ext cx="4771624" cy="4771624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2566F79-F8BC-25F5-A0BC-088C326EA9EB}"/>
                </a:ext>
              </a:extLst>
            </p:cNvPr>
            <p:cNvSpPr/>
            <p:nvPr/>
          </p:nvSpPr>
          <p:spPr>
            <a:xfrm>
              <a:off x="9290870" y="3248459"/>
              <a:ext cx="779489" cy="509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: hacia arriba 7">
              <a:extLst>
                <a:ext uri="{FF2B5EF4-FFF2-40B4-BE49-F238E27FC236}">
                  <a16:creationId xmlns:a16="http://schemas.microsoft.com/office/drawing/2014/main" id="{720D7B48-B25F-C894-611F-FEF70A9CFEF7}"/>
                </a:ext>
              </a:extLst>
            </p:cNvPr>
            <p:cNvSpPr/>
            <p:nvPr/>
          </p:nvSpPr>
          <p:spPr>
            <a:xfrm flipH="1">
              <a:off x="9506139" y="2348705"/>
              <a:ext cx="239094" cy="88833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Flecha: hacia arriba 8">
              <a:extLst>
                <a:ext uri="{FF2B5EF4-FFF2-40B4-BE49-F238E27FC236}">
                  <a16:creationId xmlns:a16="http://schemas.microsoft.com/office/drawing/2014/main" id="{B7785231-54AE-235D-C193-5A7BE2753176}"/>
                </a:ext>
              </a:extLst>
            </p:cNvPr>
            <p:cNvSpPr/>
            <p:nvPr/>
          </p:nvSpPr>
          <p:spPr>
            <a:xfrm rot="10800000" flipH="1">
              <a:off x="9503764" y="3775657"/>
              <a:ext cx="226479" cy="66843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38B138A-C8A5-A9CF-0106-6A9339EB70CE}"/>
                </a:ext>
              </a:extLst>
            </p:cNvPr>
            <p:cNvSpPr txBox="1"/>
            <p:nvPr/>
          </p:nvSpPr>
          <p:spPr>
            <a:xfrm>
              <a:off x="9782762" y="2527162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80BE24C-42A7-49E3-3052-4EFD3A521573}"/>
                </a:ext>
              </a:extLst>
            </p:cNvPr>
            <p:cNvSpPr txBox="1"/>
            <p:nvPr/>
          </p:nvSpPr>
          <p:spPr>
            <a:xfrm>
              <a:off x="9805194" y="411904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A7D877C-C7EA-5D6C-A172-67FD53CB0E4E}"/>
                </a:ext>
              </a:extLst>
            </p:cNvPr>
            <p:cNvSpPr txBox="1"/>
            <p:nvPr/>
          </p:nvSpPr>
          <p:spPr>
            <a:xfrm>
              <a:off x="8133689" y="1737809"/>
              <a:ext cx="10871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600" dirty="0">
                  <a:solidFill>
                    <a:schemeClr val="tx2"/>
                  </a:solidFill>
                </a:rPr>
                <a:t>E &gt;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77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principio de Arquímedes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Un cuerpo tiene un volumen de 200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el empuje que recibe cuando se sumerge al agua.</a:t>
            </a:r>
          </a:p>
        </p:txBody>
      </p:sp>
    </p:spTree>
    <p:extLst>
      <p:ext uri="{BB962C8B-B14F-4D97-AF65-F5344CB8AC3E}">
        <p14:creationId xmlns:p14="http://schemas.microsoft.com/office/powerpoint/2010/main" val="21111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el 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 g/cm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V = 200 cm</a:t>
            </a:r>
            <a:r>
              <a:rPr lang="es-MX" sz="3600" baseline="30000" dirty="0">
                <a:solidFill>
                  <a:schemeClr val="tx2"/>
                </a:solidFill>
              </a:rPr>
              <a:t>3 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68076" y="4251068"/>
                <a:ext cx="6177653" cy="843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f>
                            <m:fPr>
                              <m:ctrlP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s-MX" sz="3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es-MX" sz="3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3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sSup>
                            <m:sSup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s-MX" sz="32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981</m:t>
                          </m:r>
                          <m:f>
                            <m:fPr>
                              <m:ctrlPr>
                                <a:rPr lang="es-MX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s-MX" sz="3200" i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2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76" y="4251068"/>
                <a:ext cx="6177653" cy="843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66212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3DFF2BC-3F8C-DB88-4A34-1AB21B26C7E8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1750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175019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FC98757-702E-3363-81D9-915AFC855C03}"/>
                  </a:ext>
                </a:extLst>
              </p:cNvPr>
              <p:cNvSpPr txBox="1"/>
              <p:nvPr/>
            </p:nvSpPr>
            <p:spPr>
              <a:xfrm>
                <a:off x="2787510" y="5622861"/>
                <a:ext cx="3056029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MX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=196200</m:t>
                    </m:r>
                  </m:oMath>
                </a14:m>
                <a:r>
                  <a:rPr lang="es-MX" sz="32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MX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s-MX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s-MX" sz="3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num>
                      <m:den>
                        <m:sSup>
                          <m:sSupPr>
                            <m:ctrlP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MX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FC98757-702E-3363-81D9-915AFC855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10" y="5622861"/>
                <a:ext cx="3056029" cy="704616"/>
              </a:xfrm>
              <a:prstGeom prst="rect">
                <a:avLst/>
              </a:prstGeom>
              <a:blipFill>
                <a:blip r:embed="rId5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A307E32-8BBF-453C-995F-3B58A989D4C5}"/>
                  </a:ext>
                </a:extLst>
              </p:cNvPr>
              <p:cNvSpPr txBox="1"/>
              <p:nvPr/>
            </p:nvSpPr>
            <p:spPr>
              <a:xfrm>
                <a:off x="5982913" y="5622861"/>
                <a:ext cx="2259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2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=196200</m:t>
                    </m:r>
                  </m:oMath>
                </a14:m>
                <a:r>
                  <a:rPr lang="es-MX" sz="32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MX" sz="32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s-MX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s-MX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A307E32-8BBF-453C-995F-3B58A989D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13" y="5622861"/>
                <a:ext cx="225901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1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5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2C741-F435-C23E-90FF-CE88782A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principio de Pascal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D38ED0-4CB5-3E14-5E5F-BDB9586EC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0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049311" y="2385191"/>
            <a:ext cx="10048656" cy="400646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principio de Pascal se utiliza en las plataformas que elevan los coches cuando se quiere revisar el motor.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sistema que se aplica consiste en que el aire se comprime y ejerce una presión sobre el aceite que está en el depósito subterráneo. </a:t>
            </a:r>
          </a:p>
        </p:txBody>
      </p:sp>
    </p:spTree>
    <p:extLst>
      <p:ext uri="{BB962C8B-B14F-4D97-AF65-F5344CB8AC3E}">
        <p14:creationId xmlns:p14="http://schemas.microsoft.com/office/powerpoint/2010/main" val="5555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56162" y="2944207"/>
            <a:ext cx="4170225" cy="31001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aceite le transmite la presión a un cilindro, que es el que finalmente levanta el automóvil.</a:t>
            </a:r>
          </a:p>
        </p:txBody>
      </p:sp>
      <p:pic>
        <p:nvPicPr>
          <p:cNvPr id="3" name="Imagen 2" descr="Un hombre parado en un estacionamiento&#10;&#10;Descripción generada automáticamente con confianza media">
            <a:extLst>
              <a:ext uri="{FF2B5EF4-FFF2-40B4-BE49-F238E27FC236}">
                <a16:creationId xmlns:a16="http://schemas.microsoft.com/office/drawing/2014/main" id="{4FEB3613-1EC3-CBD1-3541-B6B68EE0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8429"/>
            <a:ext cx="7205738" cy="40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711733"/>
            <a:ext cx="11113465" cy="31001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externa, ejercida sobre una parte de un fluido encerrado en un recipiente, se transmite en todas las direcciones y llega a todos los puntos del líquido sin disminuir su magnitud.</a:t>
            </a:r>
          </a:p>
        </p:txBody>
      </p:sp>
    </p:spTree>
    <p:extLst>
      <p:ext uri="{BB962C8B-B14F-4D97-AF65-F5344CB8AC3E}">
        <p14:creationId xmlns:p14="http://schemas.microsoft.com/office/powerpoint/2010/main" val="467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un fluido?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Un fluido es una sustancia que tiene la capacidad de fluir y no mantiene una forma fija.</a:t>
            </a:r>
          </a:p>
          <a:p>
            <a:pPr marL="0" indent="0" rtl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 rtl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fluidos pueden ser líquidos o gases, y se caracterizan por su capacidad para adaptarse a la forma del recipiente que los contiene.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262027"/>
            <a:ext cx="11113465" cy="2489855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Presión de entrada = Presión de salida</a:t>
            </a:r>
          </a:p>
          <a:p>
            <a:pPr marL="0" indent="0" algn="ctr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entrada</a:t>
            </a:r>
            <a:r>
              <a:rPr lang="es-MX" sz="3600" dirty="0">
                <a:solidFill>
                  <a:schemeClr val="tx2"/>
                </a:solidFill>
              </a:rPr>
              <a:t> = </a:t>
            </a: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salida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21D1D71-EC4A-2627-F553-B5BC382456A5}"/>
                  </a:ext>
                </a:extLst>
              </p:cNvPr>
              <p:cNvSpPr txBox="1"/>
              <p:nvPr/>
            </p:nvSpPr>
            <p:spPr>
              <a:xfrm>
                <a:off x="5335270" y="5185453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21D1D71-EC4A-2627-F553-B5BC3824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70" y="5185453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2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4038361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Con esta expresión se puede determinar cualquiera de las variables, donde F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F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son las fuerzas de entrada y de salida, respectivamente, y su unidad es el Newton (N).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1E39CD1-FFA4-9E4B-FDBC-2C529DCF2DE4}"/>
                  </a:ext>
                </a:extLst>
              </p:cNvPr>
              <p:cNvSpPr txBox="1"/>
              <p:nvPr/>
            </p:nvSpPr>
            <p:spPr>
              <a:xfrm>
                <a:off x="4900555" y="2600203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1E39CD1-FFA4-9E4B-FDBC-2C529DCF2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555" y="2600203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5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390180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tiene que 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corresponden al área de entrada y área de salida expresadas en metros cuadrados (m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).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F64EE74-D218-4DAB-7836-72B6E2BF60B6}"/>
                  </a:ext>
                </a:extLst>
              </p:cNvPr>
              <p:cNvSpPr txBox="1"/>
              <p:nvPr/>
            </p:nvSpPr>
            <p:spPr>
              <a:xfrm>
                <a:off x="4963795" y="2301191"/>
                <a:ext cx="1707582" cy="1127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F64EE74-D218-4DAB-7836-72B6E2BF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95" y="2301191"/>
                <a:ext cx="1707582" cy="1127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6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Representación del principio de Pascal</a:t>
            </a:r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435270C3-A8E6-24E3-25C6-CC2B1A0E7E9E}"/>
              </a:ext>
            </a:extLst>
          </p:cNvPr>
          <p:cNvSpPr/>
          <p:nvPr/>
        </p:nvSpPr>
        <p:spPr>
          <a:xfrm>
            <a:off x="2143594" y="4307398"/>
            <a:ext cx="1319134" cy="520908"/>
          </a:xfrm>
          <a:prstGeom prst="can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CE99A-3AA0-63A3-CE7B-79DA17ACB1C8}"/>
                  </a:ext>
                </a:extLst>
              </p:cNvPr>
              <p:cNvSpPr txBox="1"/>
              <p:nvPr/>
            </p:nvSpPr>
            <p:spPr>
              <a:xfrm>
                <a:off x="3672407" y="4551307"/>
                <a:ext cx="5999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7ACE99A-3AA0-63A3-CE7B-79DA17AC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407" y="4551307"/>
                <a:ext cx="59997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85FA2DD-184D-D6C5-CEA4-5097BB330E54}"/>
                  </a:ext>
                </a:extLst>
              </p:cNvPr>
              <p:cNvSpPr txBox="1"/>
              <p:nvPr/>
            </p:nvSpPr>
            <p:spPr>
              <a:xfrm>
                <a:off x="2563318" y="5510360"/>
                <a:ext cx="4024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85FA2DD-184D-D6C5-CEA4-5097BB33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318" y="5510360"/>
                <a:ext cx="40241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A1F29CD-3729-5B38-718D-17DD26DCA661}"/>
                  </a:ext>
                </a:extLst>
              </p:cNvPr>
              <p:cNvSpPr txBox="1"/>
              <p:nvPr/>
            </p:nvSpPr>
            <p:spPr>
              <a:xfrm>
                <a:off x="2113368" y="2021513"/>
                <a:ext cx="5398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A1F29CD-3729-5B38-718D-17DD26DCA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368" y="2021513"/>
                <a:ext cx="53989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E7A6D92-AAA6-1825-366E-97C8D8962350}"/>
              </a:ext>
            </a:extLst>
          </p:cNvPr>
          <p:cNvCxnSpPr>
            <a:cxnSpLocks/>
          </p:cNvCxnSpPr>
          <p:nvPr/>
        </p:nvCxnSpPr>
        <p:spPr>
          <a:xfrm>
            <a:off x="2833324" y="2075326"/>
            <a:ext cx="0" cy="7742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lindro 21">
            <a:extLst>
              <a:ext uri="{FF2B5EF4-FFF2-40B4-BE49-F238E27FC236}">
                <a16:creationId xmlns:a16="http://schemas.microsoft.com/office/drawing/2014/main" id="{6C4497CA-8835-0A96-099D-AD94EB990D08}"/>
              </a:ext>
            </a:extLst>
          </p:cNvPr>
          <p:cNvSpPr/>
          <p:nvPr/>
        </p:nvSpPr>
        <p:spPr>
          <a:xfrm>
            <a:off x="6600486" y="4339119"/>
            <a:ext cx="3447916" cy="1116766"/>
          </a:xfrm>
          <a:prstGeom prst="can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AE14D05-C3C5-2D5D-A38E-11B69756C162}"/>
                  </a:ext>
                </a:extLst>
              </p:cNvPr>
              <p:cNvSpPr txBox="1"/>
              <p:nvPr/>
            </p:nvSpPr>
            <p:spPr>
              <a:xfrm>
                <a:off x="10243278" y="5195431"/>
                <a:ext cx="6106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7AE14D05-C3C5-2D5D-A38E-11B69756C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278" y="5195431"/>
                <a:ext cx="61068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FAB0953-82B7-CF5D-B582-F163233B6942}"/>
                  </a:ext>
                </a:extLst>
              </p:cNvPr>
              <p:cNvSpPr txBox="1"/>
              <p:nvPr/>
            </p:nvSpPr>
            <p:spPr>
              <a:xfrm>
                <a:off x="8120828" y="5964215"/>
                <a:ext cx="4072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FAB0953-82B7-CF5D-B582-F163233B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828" y="5964215"/>
                <a:ext cx="40723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ilindro 29">
            <a:extLst>
              <a:ext uri="{FF2B5EF4-FFF2-40B4-BE49-F238E27FC236}">
                <a16:creationId xmlns:a16="http://schemas.microsoft.com/office/drawing/2014/main" id="{8EC967B6-EF3B-71DD-BC88-41A7065239FC}"/>
              </a:ext>
            </a:extLst>
          </p:cNvPr>
          <p:cNvSpPr/>
          <p:nvPr/>
        </p:nvSpPr>
        <p:spPr>
          <a:xfrm rot="16200000">
            <a:off x="4880478" y="4286718"/>
            <a:ext cx="407007" cy="3802868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0217D37-BD4B-EA69-9CEC-8E79D6A3B7E2}"/>
                  </a:ext>
                </a:extLst>
              </p:cNvPr>
              <p:cNvSpPr txBox="1"/>
              <p:nvPr/>
            </p:nvSpPr>
            <p:spPr>
              <a:xfrm>
                <a:off x="8585706" y="2339549"/>
                <a:ext cx="5506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0217D37-BD4B-EA69-9CEC-8E79D6A3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06" y="2339549"/>
                <a:ext cx="5506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EA41D17-9976-6213-852E-2AF6AC156524}"/>
              </a:ext>
            </a:extLst>
          </p:cNvPr>
          <p:cNvCxnSpPr>
            <a:cxnSpLocks/>
          </p:cNvCxnSpPr>
          <p:nvPr/>
        </p:nvCxnSpPr>
        <p:spPr>
          <a:xfrm flipV="1">
            <a:off x="8285903" y="1916115"/>
            <a:ext cx="0" cy="15945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lindro 20">
            <a:extLst>
              <a:ext uri="{FF2B5EF4-FFF2-40B4-BE49-F238E27FC236}">
                <a16:creationId xmlns:a16="http://schemas.microsoft.com/office/drawing/2014/main" id="{FCE6C8E5-5944-9AE7-C5B1-E512EF8CD73E}"/>
              </a:ext>
            </a:extLst>
          </p:cNvPr>
          <p:cNvSpPr/>
          <p:nvPr/>
        </p:nvSpPr>
        <p:spPr>
          <a:xfrm>
            <a:off x="6600488" y="5546187"/>
            <a:ext cx="3447917" cy="1116766"/>
          </a:xfrm>
          <a:prstGeom prst="can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ilindro 22">
            <a:extLst>
              <a:ext uri="{FF2B5EF4-FFF2-40B4-BE49-F238E27FC236}">
                <a16:creationId xmlns:a16="http://schemas.microsoft.com/office/drawing/2014/main" id="{E68328FD-16BF-9425-D700-D78E7D2B318E}"/>
              </a:ext>
            </a:extLst>
          </p:cNvPr>
          <p:cNvSpPr/>
          <p:nvPr/>
        </p:nvSpPr>
        <p:spPr>
          <a:xfrm>
            <a:off x="6600487" y="5298568"/>
            <a:ext cx="3447917" cy="520908"/>
          </a:xfrm>
          <a:prstGeom prst="can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ilindro 4">
            <a:extLst>
              <a:ext uri="{FF2B5EF4-FFF2-40B4-BE49-F238E27FC236}">
                <a16:creationId xmlns:a16="http://schemas.microsoft.com/office/drawing/2014/main" id="{E03AEEFC-5C0E-EEF5-504C-41F90F5DD44C}"/>
              </a:ext>
            </a:extLst>
          </p:cNvPr>
          <p:cNvSpPr/>
          <p:nvPr/>
        </p:nvSpPr>
        <p:spPr>
          <a:xfrm>
            <a:off x="2143594" y="4738365"/>
            <a:ext cx="1319134" cy="1888761"/>
          </a:xfrm>
          <a:prstGeom prst="can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44C882BB-45F8-010B-C070-83FA32BFB267}"/>
              </a:ext>
            </a:extLst>
          </p:cNvPr>
          <p:cNvSpPr/>
          <p:nvPr/>
        </p:nvSpPr>
        <p:spPr>
          <a:xfrm>
            <a:off x="2143594" y="4648425"/>
            <a:ext cx="1319134" cy="520908"/>
          </a:xfrm>
          <a:prstGeom prst="can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C37625C3-16DE-43FE-C588-03699D46CCD8}"/>
              </a:ext>
            </a:extLst>
          </p:cNvPr>
          <p:cNvSpPr/>
          <p:nvPr/>
        </p:nvSpPr>
        <p:spPr>
          <a:xfrm>
            <a:off x="2653259" y="2849604"/>
            <a:ext cx="299803" cy="1888761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ilindro 25">
            <a:extLst>
              <a:ext uri="{FF2B5EF4-FFF2-40B4-BE49-F238E27FC236}">
                <a16:creationId xmlns:a16="http://schemas.microsoft.com/office/drawing/2014/main" id="{5C46A8DF-5BAD-EBC2-C554-CD2DE2024BDE}"/>
              </a:ext>
            </a:extLst>
          </p:cNvPr>
          <p:cNvSpPr/>
          <p:nvPr/>
        </p:nvSpPr>
        <p:spPr>
          <a:xfrm>
            <a:off x="8120828" y="3510710"/>
            <a:ext cx="299803" cy="1888761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86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4" grpId="0"/>
      <p:bldP spid="25" grpId="0"/>
      <p:bldP spid="2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1" y="2357815"/>
            <a:ext cx="11113465" cy="37731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desea elevar un cuerpo de 200 kg utilizando un elevador hidráulico de plato grande circular de 0.75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superficie y el plato pequeño de 0.40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superficie.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la fuerza que debe realizar el émbolo pequeño.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Principio de Pascal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A9DEB5D-BBA4-564C-7A87-9943EA0FD65F}"/>
              </a:ext>
            </a:extLst>
          </p:cNvPr>
          <p:cNvCxnSpPr>
            <a:cxnSpLocks/>
          </p:cNvCxnSpPr>
          <p:nvPr/>
        </p:nvCxnSpPr>
        <p:spPr>
          <a:xfrm>
            <a:off x="7629993" y="2983043"/>
            <a:ext cx="0" cy="161893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939306-2ECC-B374-3F56-72766BA9C1EA}"/>
              </a:ext>
            </a:extLst>
          </p:cNvPr>
          <p:cNvCxnSpPr>
            <a:cxnSpLocks/>
          </p:cNvCxnSpPr>
          <p:nvPr/>
        </p:nvCxnSpPr>
        <p:spPr>
          <a:xfrm>
            <a:off x="2997159" y="5830551"/>
            <a:ext cx="451291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CCF2B34-3257-C976-5322-A006240FE706}"/>
              </a:ext>
            </a:extLst>
          </p:cNvPr>
          <p:cNvCxnSpPr>
            <a:cxnSpLocks/>
          </p:cNvCxnSpPr>
          <p:nvPr/>
        </p:nvCxnSpPr>
        <p:spPr>
          <a:xfrm flipH="1">
            <a:off x="3147934" y="4263452"/>
            <a:ext cx="12491" cy="38349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65A02A0-7B94-78B8-B99D-F4D10EBB7E46}"/>
              </a:ext>
            </a:extLst>
          </p:cNvPr>
          <p:cNvCxnSpPr>
            <a:cxnSpLocks/>
          </p:cNvCxnSpPr>
          <p:nvPr/>
        </p:nvCxnSpPr>
        <p:spPr>
          <a:xfrm>
            <a:off x="3147934" y="4257207"/>
            <a:ext cx="185004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E86EF13-3102-36C0-FA8F-F4997AB7DED9}"/>
              </a:ext>
            </a:extLst>
          </p:cNvPr>
          <p:cNvCxnSpPr>
            <a:cxnSpLocks/>
          </p:cNvCxnSpPr>
          <p:nvPr/>
        </p:nvCxnSpPr>
        <p:spPr>
          <a:xfrm>
            <a:off x="4997975" y="3443990"/>
            <a:ext cx="0" cy="78198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9A4E77C-5B32-00D9-2DCE-E31EF1FC7704}"/>
              </a:ext>
            </a:extLst>
          </p:cNvPr>
          <p:cNvCxnSpPr>
            <a:cxnSpLocks/>
          </p:cNvCxnSpPr>
          <p:nvPr/>
        </p:nvCxnSpPr>
        <p:spPr>
          <a:xfrm>
            <a:off x="8067206" y="2983043"/>
            <a:ext cx="0" cy="20411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807E1C7-2445-8D40-3941-21E5001A94FA}"/>
              </a:ext>
            </a:extLst>
          </p:cNvPr>
          <p:cNvCxnSpPr>
            <a:cxnSpLocks/>
          </p:cNvCxnSpPr>
          <p:nvPr/>
        </p:nvCxnSpPr>
        <p:spPr>
          <a:xfrm>
            <a:off x="3304478" y="5422068"/>
            <a:ext cx="47935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BE9A6DB-C2DF-0012-8DD6-360411189C28}"/>
              </a:ext>
            </a:extLst>
          </p:cNvPr>
          <p:cNvCxnSpPr>
            <a:cxnSpLocks/>
          </p:cNvCxnSpPr>
          <p:nvPr/>
        </p:nvCxnSpPr>
        <p:spPr>
          <a:xfrm>
            <a:off x="2997159" y="4257207"/>
            <a:ext cx="30854" cy="74950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609BB0E-D9DF-36D3-AF0F-2D807AF7231F}"/>
              </a:ext>
            </a:extLst>
          </p:cNvPr>
          <p:cNvCxnSpPr>
            <a:cxnSpLocks/>
          </p:cNvCxnSpPr>
          <p:nvPr/>
        </p:nvCxnSpPr>
        <p:spPr>
          <a:xfrm>
            <a:off x="2173573" y="4257207"/>
            <a:ext cx="83107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FC285D26-6A2D-FEE4-A62B-4425A72A8DB8}"/>
              </a:ext>
            </a:extLst>
          </p:cNvPr>
          <p:cNvCxnSpPr>
            <a:cxnSpLocks/>
          </p:cNvCxnSpPr>
          <p:nvPr/>
        </p:nvCxnSpPr>
        <p:spPr>
          <a:xfrm>
            <a:off x="2176072" y="3475220"/>
            <a:ext cx="0" cy="78198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89E9BE0-A4B0-9808-5A90-A4CED70F1781}"/>
              </a:ext>
            </a:extLst>
          </p:cNvPr>
          <p:cNvSpPr/>
          <p:nvPr/>
        </p:nvSpPr>
        <p:spPr>
          <a:xfrm>
            <a:off x="2173573" y="3731305"/>
            <a:ext cx="2824402" cy="223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6256122-9311-EB12-3EAF-3C39911253A1}"/>
              </a:ext>
            </a:extLst>
          </p:cNvPr>
          <p:cNvSpPr/>
          <p:nvPr/>
        </p:nvSpPr>
        <p:spPr>
          <a:xfrm>
            <a:off x="7629993" y="3429000"/>
            <a:ext cx="437212" cy="7120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09C16CE1-CD3C-A59E-7F22-263594485FA8}"/>
              </a:ext>
            </a:extLst>
          </p:cNvPr>
          <p:cNvCxnSpPr/>
          <p:nvPr/>
        </p:nvCxnSpPr>
        <p:spPr>
          <a:xfrm>
            <a:off x="7824866" y="2228193"/>
            <a:ext cx="0" cy="12008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937854F-39D6-3488-0E81-05F3992F343F}"/>
              </a:ext>
            </a:extLst>
          </p:cNvPr>
          <p:cNvSpPr/>
          <p:nvPr/>
        </p:nvSpPr>
        <p:spPr>
          <a:xfrm>
            <a:off x="7629993" y="4141030"/>
            <a:ext cx="437212" cy="1274165"/>
          </a:xfrm>
          <a:prstGeom prst="rect">
            <a:avLst/>
          </a:prstGeom>
          <a:solidFill>
            <a:srgbClr val="0070C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A29428D-9DB1-1F7A-920C-B9473267327A}"/>
              </a:ext>
            </a:extLst>
          </p:cNvPr>
          <p:cNvSpPr/>
          <p:nvPr/>
        </p:nvSpPr>
        <p:spPr>
          <a:xfrm>
            <a:off x="3028013" y="5415198"/>
            <a:ext cx="5039192" cy="4222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688B40F2-8F0A-7BCC-B698-6A7A0A9BECBC}"/>
              </a:ext>
            </a:extLst>
          </p:cNvPr>
          <p:cNvSpPr/>
          <p:nvPr/>
        </p:nvSpPr>
        <p:spPr>
          <a:xfrm>
            <a:off x="3007151" y="3978813"/>
            <a:ext cx="1305015" cy="14363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24C4176-6054-50B6-FE4B-48F9BB150528}"/>
              </a:ext>
            </a:extLst>
          </p:cNvPr>
          <p:cNvSpPr/>
          <p:nvPr/>
        </p:nvSpPr>
        <p:spPr>
          <a:xfrm>
            <a:off x="2195182" y="3933859"/>
            <a:ext cx="2811534" cy="30835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Flecha: hacia arriba 56">
            <a:extLst>
              <a:ext uri="{FF2B5EF4-FFF2-40B4-BE49-F238E27FC236}">
                <a16:creationId xmlns:a16="http://schemas.microsoft.com/office/drawing/2014/main" id="{637EF9FC-78B9-4384-E39B-51F4E9DB7306}"/>
              </a:ext>
            </a:extLst>
          </p:cNvPr>
          <p:cNvSpPr/>
          <p:nvPr/>
        </p:nvSpPr>
        <p:spPr>
          <a:xfrm>
            <a:off x="3217235" y="3908258"/>
            <a:ext cx="829442" cy="9843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9" name="Gráfico 58" descr="Vaca con relleno sólido">
            <a:extLst>
              <a:ext uri="{FF2B5EF4-FFF2-40B4-BE49-F238E27FC236}">
                <a16:creationId xmlns:a16="http://schemas.microsoft.com/office/drawing/2014/main" id="{B0F4F8D2-4567-45CB-5F83-DAA5EDFC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159" y="2396999"/>
            <a:ext cx="1580213" cy="1589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946B4E83-14AD-BA2C-BD25-FFD4A6168486}"/>
                  </a:ext>
                </a:extLst>
              </p:cNvPr>
              <p:cNvSpPr txBox="1"/>
              <p:nvPr/>
            </p:nvSpPr>
            <p:spPr>
              <a:xfrm>
                <a:off x="1280159" y="2672619"/>
                <a:ext cx="14394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946B4E83-14AD-BA2C-BD25-FFD4A616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59" y="2672619"/>
                <a:ext cx="143949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13DCEEA3-756F-C442-6D8A-EB202206F7BC}"/>
                  </a:ext>
                </a:extLst>
              </p:cNvPr>
              <p:cNvSpPr txBox="1"/>
              <p:nvPr/>
            </p:nvSpPr>
            <p:spPr>
              <a:xfrm>
                <a:off x="1389227" y="3534039"/>
                <a:ext cx="61068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13DCEEA3-756F-C442-6D8A-EB202206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27" y="3534039"/>
                <a:ext cx="61068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971EA8C-7F7F-D68F-41FD-3A1EE6981734}"/>
                  </a:ext>
                </a:extLst>
              </p:cNvPr>
              <p:cNvSpPr txBox="1"/>
              <p:nvPr/>
            </p:nvSpPr>
            <p:spPr>
              <a:xfrm>
                <a:off x="8309544" y="3589214"/>
                <a:ext cx="5999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971EA8C-7F7F-D68F-41FD-3A1EE698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544" y="3589214"/>
                <a:ext cx="59997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5A62840-BD7F-2346-634F-3122B03A6B1A}"/>
                  </a:ext>
                </a:extLst>
              </p:cNvPr>
              <p:cNvSpPr txBox="1"/>
              <p:nvPr/>
            </p:nvSpPr>
            <p:spPr>
              <a:xfrm>
                <a:off x="3354318" y="5066052"/>
                <a:ext cx="5506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5A62840-BD7F-2346-634F-3122B03A6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318" y="5066052"/>
                <a:ext cx="5506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A1664266-DE15-64D8-F0EA-A1CDD740062A}"/>
                  </a:ext>
                </a:extLst>
              </p:cNvPr>
              <p:cNvSpPr txBox="1"/>
              <p:nvPr/>
            </p:nvSpPr>
            <p:spPr>
              <a:xfrm>
                <a:off x="8098059" y="2082225"/>
                <a:ext cx="13093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A1664266-DE15-64D8-F0EA-A1CDD740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59" y="2082225"/>
                <a:ext cx="13093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9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Ejercicio - 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2" y="2357815"/>
            <a:ext cx="2605546" cy="37731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m = 200 kg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0.75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0.4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F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86666D1-5195-E485-E9B5-84CAE852DB9F}"/>
              </a:ext>
            </a:extLst>
          </p:cNvPr>
          <p:cNvGrpSpPr/>
          <p:nvPr/>
        </p:nvGrpSpPr>
        <p:grpSpPr>
          <a:xfrm>
            <a:off x="5836415" y="2240392"/>
            <a:ext cx="2605546" cy="2004004"/>
            <a:chOff x="3797753" y="2240392"/>
            <a:chExt cx="2605546" cy="2004004"/>
          </a:xfrm>
        </p:grpSpPr>
        <p:sp>
          <p:nvSpPr>
            <p:cNvPr id="2" name="Marcador de contenido 2">
              <a:extLst>
                <a:ext uri="{FF2B5EF4-FFF2-40B4-BE49-F238E27FC236}">
                  <a16:creationId xmlns:a16="http://schemas.microsoft.com/office/drawing/2014/main" id="{9BE1B169-760E-75C1-8449-0C81A22FC52F}"/>
                </a:ext>
              </a:extLst>
            </p:cNvPr>
            <p:cNvSpPr txBox="1">
              <a:spLocks/>
            </p:cNvSpPr>
            <p:nvPr/>
          </p:nvSpPr>
          <p:spPr>
            <a:xfrm>
              <a:off x="3797753" y="2240392"/>
              <a:ext cx="2605546" cy="7576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D9AFD1B6-B95A-D838-F1A6-6E3058A952AF}"/>
                    </a:ext>
                  </a:extLst>
                </p:cNvPr>
                <p:cNvSpPr txBox="1"/>
                <p:nvPr/>
              </p:nvSpPr>
              <p:spPr>
                <a:xfrm>
                  <a:off x="4246735" y="3116587"/>
                  <a:ext cx="1707582" cy="1127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D9AFD1B6-B95A-D838-F1A6-6E3058A95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735" y="3116587"/>
                  <a:ext cx="1707582" cy="112780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08804AE-AB9B-F03A-DE65-94A2F21666F0}"/>
                  </a:ext>
                </a:extLst>
              </p:cNvPr>
              <p:cNvSpPr txBox="1"/>
              <p:nvPr/>
            </p:nvSpPr>
            <p:spPr>
              <a:xfrm>
                <a:off x="5950474" y="4999577"/>
                <a:ext cx="2184188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08804AE-AB9B-F03A-DE65-94A2F216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74" y="4999577"/>
                <a:ext cx="2184188" cy="1131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4584FF-04F0-9B37-4191-C83D217A4367}"/>
                  </a:ext>
                </a:extLst>
              </p:cNvPr>
              <p:cNvSpPr txBox="1"/>
              <p:nvPr/>
            </p:nvSpPr>
            <p:spPr>
              <a:xfrm>
                <a:off x="5950474" y="4362950"/>
                <a:ext cx="19369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4584FF-04F0-9B37-4191-C83D217A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474" y="4362950"/>
                <a:ext cx="193694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/>
      <p:bldP spid="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Ejercicio - Principio de Pascal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8050610-78D9-208B-9F76-69878C10F2B1}"/>
              </a:ext>
            </a:extLst>
          </p:cNvPr>
          <p:cNvSpPr txBox="1">
            <a:spLocks/>
          </p:cNvSpPr>
          <p:nvPr/>
        </p:nvSpPr>
        <p:spPr>
          <a:xfrm>
            <a:off x="509783" y="2240391"/>
            <a:ext cx="2605546" cy="757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8F440D8-0B65-7BBA-53BC-132F990CE708}"/>
                  </a:ext>
                </a:extLst>
              </p:cNvPr>
              <p:cNvSpPr txBox="1"/>
              <p:nvPr/>
            </p:nvSpPr>
            <p:spPr>
              <a:xfrm>
                <a:off x="509783" y="2998032"/>
                <a:ext cx="6549485" cy="1366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200 </m:t>
                              </m:r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0.4 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75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8F440D8-0B65-7BBA-53BC-132F990C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3" y="2998032"/>
                <a:ext cx="6549485" cy="13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47A74E8-57E8-F849-2A15-B2A65639517D}"/>
                  </a:ext>
                </a:extLst>
              </p:cNvPr>
              <p:cNvSpPr txBox="1"/>
              <p:nvPr/>
            </p:nvSpPr>
            <p:spPr>
              <a:xfrm>
                <a:off x="509782" y="5023526"/>
                <a:ext cx="5019323" cy="1344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47A74E8-57E8-F849-2A15-B2A656395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2" y="5023526"/>
                <a:ext cx="5019323" cy="1344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E2CDB01-C4C3-DCAE-D354-3F38FE20BF5F}"/>
                  </a:ext>
                </a:extLst>
              </p:cNvPr>
              <p:cNvSpPr txBox="1"/>
              <p:nvPr/>
            </p:nvSpPr>
            <p:spPr>
              <a:xfrm>
                <a:off x="5529105" y="5277179"/>
                <a:ext cx="3164071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E2CDB01-C4C3-DCAE-D354-3F38FE20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05" y="5277179"/>
                <a:ext cx="3164071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355330-AF1F-EF13-BBC9-E4B9C315C561}"/>
                  </a:ext>
                </a:extLst>
              </p:cNvPr>
              <p:cNvSpPr txBox="1"/>
              <p:nvPr/>
            </p:nvSpPr>
            <p:spPr>
              <a:xfrm>
                <a:off x="8693176" y="5517408"/>
                <a:ext cx="19236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046.4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6355330-AF1F-EF13-BBC9-E4B9C315C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76" y="5517408"/>
                <a:ext cx="19236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65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MX" sz="4800" dirty="0">
                <a:solidFill>
                  <a:schemeClr val="bg2"/>
                </a:solidFill>
              </a:rPr>
              <a:t>Ejercicios – Evaluación continua</a:t>
            </a:r>
            <a:br>
              <a:rPr lang="es-MX" sz="4800" dirty="0">
                <a:solidFill>
                  <a:schemeClr val="bg2"/>
                </a:solidFill>
              </a:rPr>
            </a:br>
            <a:r>
              <a:rPr lang="es-MX" sz="4800" dirty="0">
                <a:solidFill>
                  <a:schemeClr val="bg2"/>
                </a:solidFill>
              </a:rPr>
              <a:t>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1" y="2357815"/>
            <a:ext cx="11113465" cy="3773162"/>
          </a:xfrm>
        </p:spPr>
        <p:txBody>
          <a:bodyPr rtlCol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Una prensa hidráulica tiene un émbolo de 60 cm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y otro de 350 cm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área, respectivamente.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¿Qué  fuerza debe aplicarse al émbolo menor para que pueda levantar un bulto de 10000 kg colocado en el émbolo mayor?</a:t>
            </a:r>
          </a:p>
        </p:txBody>
      </p:sp>
    </p:spTree>
    <p:extLst>
      <p:ext uri="{BB962C8B-B14F-4D97-AF65-F5344CB8AC3E}">
        <p14:creationId xmlns:p14="http://schemas.microsoft.com/office/powerpoint/2010/main" val="41026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MX" sz="4800" dirty="0">
                <a:solidFill>
                  <a:schemeClr val="bg2"/>
                </a:solidFill>
              </a:rPr>
              <a:t>Ejercicios – Evaluación continua</a:t>
            </a:r>
            <a:br>
              <a:rPr lang="es-MX" sz="4800" dirty="0">
                <a:solidFill>
                  <a:schemeClr val="bg2"/>
                </a:solidFill>
              </a:rPr>
            </a:br>
            <a:r>
              <a:rPr lang="es-MX" sz="4800" dirty="0">
                <a:solidFill>
                  <a:schemeClr val="bg2"/>
                </a:solidFill>
              </a:rPr>
              <a:t>Principio de Pascal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82232" y="2357815"/>
            <a:ext cx="10835146" cy="3773162"/>
          </a:xfrm>
        </p:spPr>
        <p:txBody>
          <a:bodyPr rtlCol="0">
            <a:no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s-MX" sz="3600" dirty="0">
                <a:solidFill>
                  <a:schemeClr val="tx2"/>
                </a:solidFill>
              </a:rPr>
              <a:t>En una prensa hidráulica, si se aplica una fuerza de 190 N para igualar la presión ejercida por el émbolo mayor de 0.20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, que soporta una fuerza de 300 N.</a:t>
            </a:r>
          </a:p>
          <a:p>
            <a:pPr marL="742950" indent="-742950">
              <a:buFont typeface="+mj-lt"/>
              <a:buAutoNum type="arabicPeriod" startAt="2"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¿Cuál debe ser el área menor del émbolo?</a:t>
            </a:r>
          </a:p>
        </p:txBody>
      </p:sp>
    </p:spTree>
    <p:extLst>
      <p:ext uri="{BB962C8B-B14F-4D97-AF65-F5344CB8AC3E}">
        <p14:creationId xmlns:p14="http://schemas.microsoft.com/office/powerpoint/2010/main" val="15941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un fluido?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 A diferencia de los sólidos, cuyas partículas mantienen una estructura ordenada, las partículas en un fluido se mueven libremente y pueden deslizarse unas sobre otras.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Taza de vidrio con líquido amarillo&#10;&#10;Descripción generada automáticamente con confianza baja">
            <a:extLst>
              <a:ext uri="{FF2B5EF4-FFF2-40B4-BE49-F238E27FC236}">
                <a16:creationId xmlns:a16="http://schemas.microsoft.com/office/drawing/2014/main" id="{5DF9C612-1380-46F9-CC5F-AAD4B7949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4854761"/>
            <a:ext cx="3073791" cy="1536896"/>
          </a:xfrm>
          <a:prstGeom prst="rect">
            <a:avLst/>
          </a:prstGeom>
        </p:spPr>
      </p:pic>
      <p:pic>
        <p:nvPicPr>
          <p:cNvPr id="5" name="Imagen 4" descr="Imagen que contiene animal, colorido, naranja, pequeño&#10;&#10;Descripción generada automáticamente">
            <a:extLst>
              <a:ext uri="{FF2B5EF4-FFF2-40B4-BE49-F238E27FC236}">
                <a16:creationId xmlns:a16="http://schemas.microsoft.com/office/drawing/2014/main" id="{0565B77C-AA1F-DDCB-5EA4-7E2C10A28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95" y="4660490"/>
            <a:ext cx="3329598" cy="16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7E2A-681F-8706-0098-424A3B7C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Fluidos en movimiento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DA1F6E-851A-B342-E942-46A843267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9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hidrodinámica es la parte de la mecánica de fluidos cuyo propósito es el estudio de los fluidos en movimiento.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En sentido restringido, estudia el comportamiento del agua en movimiento.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4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pic>
        <p:nvPicPr>
          <p:cNvPr id="5" name="Imagen 4" descr="Dibujo de una ola&#10;&#10;Descripción generada automáticamente">
            <a:extLst>
              <a:ext uri="{FF2B5EF4-FFF2-40B4-BE49-F238E27FC236}">
                <a16:creationId xmlns:a16="http://schemas.microsoft.com/office/drawing/2014/main" id="{0981CEEC-2D2F-9689-5FBC-AD16A283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00" y="1828456"/>
            <a:ext cx="7609149" cy="5727614"/>
          </a:xfrm>
          <a:prstGeom prst="rect">
            <a:avLst/>
          </a:prstGeom>
        </p:spPr>
      </p:pic>
      <p:pic>
        <p:nvPicPr>
          <p:cNvPr id="7" name="Imagen 6" descr="Una persona con una tabla de madera&#10;&#10;Descripción generada automáticamente con confianza baja">
            <a:extLst>
              <a:ext uri="{FF2B5EF4-FFF2-40B4-BE49-F238E27FC236}">
                <a16:creationId xmlns:a16="http://schemas.microsoft.com/office/drawing/2014/main" id="{C7B67BE9-9DCC-25C5-9CE4-D5A67F57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4" b="14293"/>
          <a:stretch/>
        </p:blipFill>
        <p:spPr>
          <a:xfrm>
            <a:off x="1488248" y="1828456"/>
            <a:ext cx="9401628" cy="5008662"/>
          </a:xfrm>
          <a:prstGeom prst="rect">
            <a:avLst/>
          </a:prstGeom>
        </p:spPr>
      </p:pic>
      <p:pic>
        <p:nvPicPr>
          <p:cNvPr id="9" name="Imagen 8" descr="Un hombre en al aire con una tabla de surf en el mar&#10;&#10;Descripción generada automáticamente">
            <a:extLst>
              <a:ext uri="{FF2B5EF4-FFF2-40B4-BE49-F238E27FC236}">
                <a16:creationId xmlns:a16="http://schemas.microsoft.com/office/drawing/2014/main" id="{CA77E566-C81F-FC8D-183D-C89B24FC8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0" y="1828797"/>
            <a:ext cx="9203100" cy="5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248985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Para facilitar la comprensión del estudio de los fluidos en movimiento debemos considerar que los fluidos </a:t>
            </a:r>
            <a:r>
              <a:rPr lang="es-MX" sz="3600" b="1" dirty="0">
                <a:solidFill>
                  <a:srgbClr val="7030A0"/>
                </a:solidFill>
              </a:rPr>
              <a:t>son ideales</a:t>
            </a:r>
            <a:r>
              <a:rPr lang="es-MX" sz="3600" dirty="0">
                <a:solidFill>
                  <a:schemeClr val="tx2"/>
                </a:solidFill>
              </a:rPr>
              <a:t>, es decir, que poseen las siguientes características:</a:t>
            </a:r>
            <a:endParaRPr lang="es-MX" sz="3600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s-MX" sz="3600" b="1" dirty="0">
                <a:solidFill>
                  <a:srgbClr val="C00000"/>
                </a:solidFill>
              </a:rPr>
              <a:t>Incompresible.</a:t>
            </a:r>
            <a:r>
              <a:rPr lang="es-MX" sz="3600" dirty="0">
                <a:solidFill>
                  <a:schemeClr val="tx2"/>
                </a:solidFill>
              </a:rPr>
              <a:t> La densidad es constante y uniforme.</a:t>
            </a: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s-MX" sz="3600" dirty="0">
              <a:solidFill>
                <a:schemeClr val="tx2"/>
              </a:solidFill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s-MX" sz="3600" b="1" dirty="0">
                <a:solidFill>
                  <a:srgbClr val="FF0000"/>
                </a:solidFill>
              </a:rPr>
              <a:t>Flujo constante.</a:t>
            </a:r>
            <a:r>
              <a:rPr lang="es-MX" sz="3600" dirty="0">
                <a:solidFill>
                  <a:schemeClr val="tx2"/>
                </a:solidFill>
              </a:rPr>
              <a:t> La velocidad no cambia con el tiempo, aunque puede ser diferente en distintos puntos. </a:t>
            </a:r>
          </a:p>
        </p:txBody>
      </p:sp>
    </p:spTree>
    <p:extLst>
      <p:ext uri="{BB962C8B-B14F-4D97-AF65-F5344CB8AC3E}">
        <p14:creationId xmlns:p14="http://schemas.microsoft.com/office/powerpoint/2010/main" val="36275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r>
              <a:rPr lang="es-MX" sz="3600" b="1" dirty="0">
                <a:solidFill>
                  <a:srgbClr val="0000FF"/>
                </a:solidFill>
              </a:rPr>
              <a:t>No viscoso. </a:t>
            </a:r>
            <a:r>
              <a:rPr lang="es-MX" sz="3600" dirty="0">
                <a:solidFill>
                  <a:schemeClr val="tx2"/>
                </a:solidFill>
              </a:rPr>
              <a:t>Sin fricción. Las fuerzas son conservativas.</a:t>
            </a:r>
          </a:p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endParaRPr lang="es-MX" sz="3600" dirty="0">
              <a:solidFill>
                <a:schemeClr val="tx2"/>
              </a:solidFill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 startAt="3"/>
            </a:pPr>
            <a:r>
              <a:rPr lang="es-MX" sz="3600" b="1" dirty="0">
                <a:solidFill>
                  <a:srgbClr val="CC3300"/>
                </a:solidFill>
              </a:rPr>
              <a:t>Irrotacional. </a:t>
            </a:r>
            <a:r>
              <a:rPr lang="es-MX" sz="3600" dirty="0">
                <a:solidFill>
                  <a:schemeClr val="tx2"/>
                </a:solidFill>
              </a:rPr>
              <a:t>Las partículas sólo tienen movimiento de traslación.</a:t>
            </a:r>
          </a:p>
        </p:txBody>
      </p:sp>
    </p:spTree>
    <p:extLst>
      <p:ext uri="{BB962C8B-B14F-4D97-AF65-F5344CB8AC3E}">
        <p14:creationId xmlns:p14="http://schemas.microsoft.com/office/powerpoint/2010/main" val="19644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2"/>
            <a:ext cx="11113465" cy="4207585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o caudal es el volumen de fluido que pasa por unidad de tiempo en una sección de conducto.</a:t>
            </a:r>
          </a:p>
        </p:txBody>
      </p:sp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3C03A40-F458-29C3-86DA-EF669427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20" y="3429000"/>
            <a:ext cx="8286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Sobre las evaluaciones y el examen</a:t>
            </a:r>
          </a:p>
        </p:txBody>
      </p:sp>
    </p:spTree>
    <p:extLst>
      <p:ext uri="{BB962C8B-B14F-4D97-AF65-F5344CB8AC3E}">
        <p14:creationId xmlns:p14="http://schemas.microsoft.com/office/powerpoint/2010/main" val="6933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se expresa de la siguiente manera: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4700362" y="3291880"/>
                <a:ext cx="1395638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3291880"/>
                <a:ext cx="1395638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4913758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Las unidades del gasto son 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33389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alterna al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gasto también se puede calcular si conocemos la velocidad que lleva el fluido y la sección transversal de la tubería.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3366237" y="4942425"/>
                <a:ext cx="3268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7" y="4942425"/>
                <a:ext cx="32688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ilindro 2">
            <a:extLst>
              <a:ext uri="{FF2B5EF4-FFF2-40B4-BE49-F238E27FC236}">
                <a16:creationId xmlns:a16="http://schemas.microsoft.com/office/drawing/2014/main" id="{9FCA54C6-6D9B-6139-E0BB-113869C10886}"/>
              </a:ext>
            </a:extLst>
          </p:cNvPr>
          <p:cNvSpPr/>
          <p:nvPr/>
        </p:nvSpPr>
        <p:spPr>
          <a:xfrm rot="16200000">
            <a:off x="5638801" y="2345025"/>
            <a:ext cx="2203554" cy="5638174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A49587-5ECB-F822-A935-86286CEC3F7A}"/>
                  </a:ext>
                </a:extLst>
              </p:cNvPr>
              <p:cNvSpPr txBox="1"/>
              <p:nvPr/>
            </p:nvSpPr>
            <p:spPr>
              <a:xfrm>
                <a:off x="6740578" y="4831761"/>
                <a:ext cx="3693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A49587-5ECB-F822-A935-86286CEC3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78" y="4831761"/>
                <a:ext cx="36939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5FFABF9-7915-A147-9897-B20486856DCE}"/>
              </a:ext>
            </a:extLst>
          </p:cNvPr>
          <p:cNvCxnSpPr>
            <a:cxnSpLocks/>
          </p:cNvCxnSpPr>
          <p:nvPr/>
        </p:nvCxnSpPr>
        <p:spPr>
          <a:xfrm flipV="1">
            <a:off x="3987383" y="4512040"/>
            <a:ext cx="434715" cy="130414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5BC418C-31EA-A9EB-2206-01F5AA4BC9BD}"/>
              </a:ext>
            </a:extLst>
          </p:cNvPr>
          <p:cNvSpPr/>
          <p:nvPr/>
        </p:nvSpPr>
        <p:spPr>
          <a:xfrm>
            <a:off x="5021704" y="4287187"/>
            <a:ext cx="3777521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46D96BE1-B89B-5D85-84FF-948E85FE9BBC}"/>
              </a:ext>
            </a:extLst>
          </p:cNvPr>
          <p:cNvSpPr/>
          <p:nvPr/>
        </p:nvSpPr>
        <p:spPr>
          <a:xfrm>
            <a:off x="5036515" y="5596630"/>
            <a:ext cx="3777521" cy="4846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34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Hidráulica, hidrostática e hidrodinámica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39529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632329" y="2184073"/>
            <a:ext cx="11113465" cy="1107808"/>
          </a:xfrm>
        </p:spPr>
        <p:txBody>
          <a:bodyPr rtlCol="0">
            <a:no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volumen se puede expresar como función del área y de la “altura”: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/>
              <p:nvPr/>
            </p:nvSpPr>
            <p:spPr>
              <a:xfrm>
                <a:off x="4700362" y="3291880"/>
                <a:ext cx="16701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F6285F-A766-028E-B7BC-C5B18F845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3291880"/>
                <a:ext cx="167013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8" y="4449063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Entonces la expresión para el gasto resulta: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7482990-1F6D-A077-5825-D95D9E765A6F}"/>
                  </a:ext>
                </a:extLst>
              </p:cNvPr>
              <p:cNvSpPr txBox="1"/>
              <p:nvPr/>
            </p:nvSpPr>
            <p:spPr>
              <a:xfrm>
                <a:off x="4700362" y="5108230"/>
                <a:ext cx="1695336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7482990-1F6D-A077-5825-D95D9E76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62" y="5108230"/>
                <a:ext cx="1695336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Definición del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Considerando que la altura se puede expresar como una distancia y sustituyendo el volumen en función del área (A) y la distancia (d), se obtiene lo siguiente: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2077082" y="4490217"/>
                <a:ext cx="1695336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82" y="4490217"/>
                <a:ext cx="1695336" cy="105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40EAB-4075-7C1A-51AA-9BA532E18217}"/>
                  </a:ext>
                </a:extLst>
              </p:cNvPr>
              <p:cNvSpPr txBox="1"/>
              <p:nvPr/>
            </p:nvSpPr>
            <p:spPr>
              <a:xfrm>
                <a:off x="5031698" y="4490217"/>
                <a:ext cx="1868460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F40EAB-4075-7C1A-51AA-9BA532E1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98" y="4490217"/>
                <a:ext cx="1868460" cy="105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E2D9E9-BBC2-4867-98D6-ED327F6302A9}"/>
                  </a:ext>
                </a:extLst>
              </p:cNvPr>
              <p:cNvSpPr txBox="1"/>
              <p:nvPr/>
            </p:nvSpPr>
            <p:spPr>
              <a:xfrm>
                <a:off x="7518512" y="4739131"/>
                <a:ext cx="1678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E2D9E9-BBC2-4867-98D6-ED327F63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512" y="4739131"/>
                <a:ext cx="16781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flujo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es la cantidad de fluido que atraviesa una sección transversal de un ducto en una unidad de tiempo y se expresa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2916532" y="4601463"/>
                <a:ext cx="2096600" cy="948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32" y="4601463"/>
                <a:ext cx="2096600" cy="948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651127" y="4047559"/>
            <a:ext cx="4446839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Donde: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m es la masa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t = tiempo</a:t>
            </a:r>
          </a:p>
        </p:txBody>
      </p:sp>
    </p:spTree>
    <p:extLst>
      <p:ext uri="{BB962C8B-B14F-4D97-AF65-F5344CB8AC3E}">
        <p14:creationId xmlns:p14="http://schemas.microsoft.com/office/powerpoint/2010/main" val="23284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Recordando una expresión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expresamos la masa como función de la densidad, se tiene 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/>
              <p:nvPr/>
            </p:nvSpPr>
            <p:spPr>
              <a:xfrm>
                <a:off x="4730342" y="3367738"/>
                <a:ext cx="17611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A24492-E9A0-C705-A432-8D3CFAD3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42" y="3367738"/>
                <a:ext cx="176118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969855" y="4475546"/>
            <a:ext cx="10128111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en términos de la densidad del líquido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394930" y="5225308"/>
                <a:ext cx="2373534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30" y="5225308"/>
                <a:ext cx="2373534" cy="103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Relación entre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 posible determinar la relación entre el flujo y el gasto, ya que como mencionamos anteriormente, el gasto es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32329" y="4635004"/>
            <a:ext cx="10128111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flujo y el gasto se relacionan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506026" y="5742812"/>
                <a:ext cx="23807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26" y="5742812"/>
                <a:ext cx="238071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4883878" y="3500700"/>
                <a:ext cx="1395638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78" y="3500700"/>
                <a:ext cx="1395638" cy="103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7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29" y="2321192"/>
            <a:ext cx="111134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 través de una manguera de 1.5 cm de radio, fluye agua a una velocidad de 3 m/s.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Calcula el gasto y el flujo.</a:t>
            </a:r>
          </a:p>
        </p:txBody>
      </p:sp>
    </p:spTree>
    <p:extLst>
      <p:ext uri="{BB962C8B-B14F-4D97-AF65-F5344CB8AC3E}">
        <p14:creationId xmlns:p14="http://schemas.microsoft.com/office/powerpoint/2010/main" val="33898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632330" y="2321191"/>
            <a:ext cx="3340064" cy="3075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r = 1.5 cm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 = 2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4793220" y="2303916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5204189" y="4666878"/>
                <a:ext cx="23807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89" y="4666878"/>
                <a:ext cx="238071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5263269" y="3050770"/>
                <a:ext cx="18434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69" y="3050770"/>
                <a:ext cx="18434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/>
              <p:nvPr/>
            </p:nvSpPr>
            <p:spPr>
              <a:xfrm>
                <a:off x="5345919" y="3858824"/>
                <a:ext cx="1678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919" y="3858824"/>
                <a:ext cx="16781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45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flujo y gasto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610964" y="2162558"/>
            <a:ext cx="3001665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/>
              <p:nvPr/>
            </p:nvSpPr>
            <p:spPr>
              <a:xfrm>
                <a:off x="492799" y="4924263"/>
                <a:ext cx="7980326" cy="12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Flujo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2.12 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82508D1-030F-881C-9639-03229AFF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99" y="4924263"/>
                <a:ext cx="7980326" cy="1255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/>
              <p:nvPr/>
            </p:nvSpPr>
            <p:spPr>
              <a:xfrm>
                <a:off x="610964" y="3050470"/>
                <a:ext cx="38486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0.0015 </m:t>
                              </m:r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1286AC1-10A9-AF7C-BB4B-AFE7A2E3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4" y="3050470"/>
                <a:ext cx="384868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/>
              <p:nvPr/>
            </p:nvSpPr>
            <p:spPr>
              <a:xfrm>
                <a:off x="5559475" y="2162558"/>
                <a:ext cx="5755678" cy="949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7.06 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8F27EB6-7BD8-82AD-88DD-DFAC5AA3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75" y="2162558"/>
                <a:ext cx="5755678" cy="949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A11A3F8-5773-6BD7-36AD-E38343D7A238}"/>
                  </a:ext>
                </a:extLst>
              </p:cNvPr>
              <p:cNvSpPr txBox="1"/>
              <p:nvPr/>
            </p:nvSpPr>
            <p:spPr>
              <a:xfrm>
                <a:off x="610964" y="4019685"/>
                <a:ext cx="400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=7.06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A11A3F8-5773-6BD7-36AD-E38343D7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4" y="4019685"/>
                <a:ext cx="400167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B38B016-7FDA-F5F0-7BAA-90E26903B21A}"/>
                  </a:ext>
                </a:extLst>
              </p:cNvPr>
              <p:cNvSpPr txBox="1"/>
              <p:nvPr/>
            </p:nvSpPr>
            <p:spPr>
              <a:xfrm>
                <a:off x="5559475" y="3445702"/>
                <a:ext cx="4092787" cy="1111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=2.12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B38B016-7FDA-F5F0-7BAA-90E26903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75" y="3445702"/>
                <a:ext cx="4092787" cy="1111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71DF032-0C65-A41D-6C78-9F742B033918}"/>
                  </a:ext>
                </a:extLst>
              </p:cNvPr>
              <p:cNvSpPr txBox="1"/>
              <p:nvPr/>
            </p:nvSpPr>
            <p:spPr>
              <a:xfrm>
                <a:off x="8591170" y="4924263"/>
                <a:ext cx="1649298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2.12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71DF032-0C65-A41D-6C78-9F742B033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170" y="4924263"/>
                <a:ext cx="1649298" cy="1052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EA955-F4D0-1336-24A0-52D60972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continuidad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776E3E-EC1D-AF97-520B-D7C9D9DCA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1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52288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Cuando pasa agua o cualquier otro fluido por una tubería como la que se muestra en la figura, donde los diámetros son diferentes.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8B9423-FCDD-0EAC-4B12-1438736BDEA2}"/>
              </a:ext>
            </a:extLst>
          </p:cNvPr>
          <p:cNvGrpSpPr/>
          <p:nvPr/>
        </p:nvGrpSpPr>
        <p:grpSpPr>
          <a:xfrm>
            <a:off x="6096000" y="3237875"/>
            <a:ext cx="5001966" cy="674558"/>
            <a:chOff x="6096000" y="3237875"/>
            <a:chExt cx="5001966" cy="67455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390B996-D91C-4140-04C8-4455A3EFF33D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C1C11B9-6DF1-7432-C9DD-A91EF7F84623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C97D34A-6632-8298-FE3E-AEE41A48C5B1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67F954E-B9E1-2DA6-811F-CF05A8BA2461}"/>
              </a:ext>
            </a:extLst>
          </p:cNvPr>
          <p:cNvGrpSpPr/>
          <p:nvPr/>
        </p:nvGrpSpPr>
        <p:grpSpPr>
          <a:xfrm flipV="1">
            <a:off x="6096000" y="4571999"/>
            <a:ext cx="5001966" cy="674558"/>
            <a:chOff x="6096000" y="3237875"/>
            <a:chExt cx="5001966" cy="674558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EB3D233-4B68-99C8-0169-A4B20E771C21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CD89696-91D0-9A9E-3928-52635A93332B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F2625A8-5A6B-F8E6-631D-78D08CB05E55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ilindro 16">
            <a:extLst>
              <a:ext uri="{FF2B5EF4-FFF2-40B4-BE49-F238E27FC236}">
                <a16:creationId xmlns:a16="http://schemas.microsoft.com/office/drawing/2014/main" id="{71F1D5F4-F1B5-6946-9231-ECDCD95AC22E}"/>
              </a:ext>
            </a:extLst>
          </p:cNvPr>
          <p:cNvSpPr/>
          <p:nvPr/>
        </p:nvSpPr>
        <p:spPr>
          <a:xfrm rot="16200000">
            <a:off x="5917624" y="3634117"/>
            <a:ext cx="2010673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ilindro 17">
            <a:extLst>
              <a:ext uri="{FF2B5EF4-FFF2-40B4-BE49-F238E27FC236}">
                <a16:creationId xmlns:a16="http://schemas.microsoft.com/office/drawing/2014/main" id="{AC023142-4DA6-B02F-BF38-25D931D9EA98}"/>
              </a:ext>
            </a:extLst>
          </p:cNvPr>
          <p:cNvSpPr/>
          <p:nvPr/>
        </p:nvSpPr>
        <p:spPr>
          <a:xfrm rot="16200000">
            <a:off x="9811067" y="3650102"/>
            <a:ext cx="659566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9331C4-5AF4-C6C1-0C84-825760C5DAE3}"/>
              </a:ext>
            </a:extLst>
          </p:cNvPr>
          <p:cNvSpPr txBox="1"/>
          <p:nvPr/>
        </p:nvSpPr>
        <p:spPr>
          <a:xfrm>
            <a:off x="5951370" y="2413165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0CD1C1-AA8D-7D84-455F-628C962A43D3}"/>
              </a:ext>
            </a:extLst>
          </p:cNvPr>
          <p:cNvSpPr txBox="1"/>
          <p:nvPr/>
        </p:nvSpPr>
        <p:spPr>
          <a:xfrm>
            <a:off x="9268051" y="3223149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3E1A143-BD31-8E05-7021-11FBDD39D26E}"/>
              </a:ext>
            </a:extLst>
          </p:cNvPr>
          <p:cNvCxnSpPr/>
          <p:nvPr/>
        </p:nvCxnSpPr>
        <p:spPr>
          <a:xfrm>
            <a:off x="5966600" y="3582649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198339A-D2DB-B7E3-E377-462CF5FF9590}"/>
              </a:ext>
            </a:extLst>
          </p:cNvPr>
          <p:cNvCxnSpPr/>
          <p:nvPr/>
        </p:nvCxnSpPr>
        <p:spPr>
          <a:xfrm>
            <a:off x="7989757" y="3582649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D8D1B95-21AA-3246-9D8C-45ABCC1EB77A}"/>
              </a:ext>
            </a:extLst>
          </p:cNvPr>
          <p:cNvCxnSpPr>
            <a:cxnSpLocks/>
          </p:cNvCxnSpPr>
          <p:nvPr/>
        </p:nvCxnSpPr>
        <p:spPr>
          <a:xfrm>
            <a:off x="8634335" y="4152246"/>
            <a:ext cx="2421161" cy="271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3914F11-2599-3E26-FB3D-706184C22C1B}"/>
              </a:ext>
            </a:extLst>
          </p:cNvPr>
          <p:cNvCxnSpPr>
            <a:cxnSpLocks/>
          </p:cNvCxnSpPr>
          <p:nvPr/>
        </p:nvCxnSpPr>
        <p:spPr>
          <a:xfrm>
            <a:off x="5861153" y="4312025"/>
            <a:ext cx="2458388" cy="174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12F9154-B189-51F5-8AFA-ED5DA786DEA5}"/>
              </a:ext>
            </a:extLst>
          </p:cNvPr>
          <p:cNvCxnSpPr/>
          <p:nvPr/>
        </p:nvCxnSpPr>
        <p:spPr>
          <a:xfrm>
            <a:off x="5839183" y="5009211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D792725-9D6B-9FA3-C1A6-F50727280C60}"/>
              </a:ext>
            </a:extLst>
          </p:cNvPr>
          <p:cNvCxnSpPr>
            <a:cxnSpLocks/>
          </p:cNvCxnSpPr>
          <p:nvPr/>
        </p:nvCxnSpPr>
        <p:spPr>
          <a:xfrm flipV="1">
            <a:off x="7862340" y="4439164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9257E8D-CC33-85C1-5EB5-1C5C92D1298B}"/>
              </a:ext>
            </a:extLst>
          </p:cNvPr>
          <p:cNvCxnSpPr>
            <a:cxnSpLocks/>
          </p:cNvCxnSpPr>
          <p:nvPr/>
        </p:nvCxnSpPr>
        <p:spPr>
          <a:xfrm>
            <a:off x="8521908" y="4424173"/>
            <a:ext cx="257605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6774FC-94C9-18DF-3460-993C51EDDADE}"/>
              </a:ext>
            </a:extLst>
          </p:cNvPr>
          <p:cNvSpPr txBox="1"/>
          <p:nvPr/>
        </p:nvSpPr>
        <p:spPr>
          <a:xfrm>
            <a:off x="11205401" y="3949826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9AA793-2C9F-BB4F-D906-D879572FD920}"/>
              </a:ext>
            </a:extLst>
          </p:cNvPr>
          <p:cNvSpPr txBox="1"/>
          <p:nvPr/>
        </p:nvSpPr>
        <p:spPr>
          <a:xfrm>
            <a:off x="5829136" y="3669749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¿Cómo estudiar los fluidos?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hidráulica es una rama de la física (y de la ingeniería) que se ocupa del estudio de los fluidos, especialmente en lo que respecta a su comportamiento y aplicación en sistemas de transmisión de energía y control.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52288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El volumen del fluido que entra por un extremo </a:t>
            </a:r>
            <a:r>
              <a:rPr lang="es-MX" sz="3600" b="1" dirty="0">
                <a:solidFill>
                  <a:srgbClr val="FF0000"/>
                </a:solidFill>
              </a:rPr>
              <a:t>debe que ser igual</a:t>
            </a:r>
            <a:r>
              <a:rPr lang="es-MX" sz="3600" dirty="0">
                <a:solidFill>
                  <a:schemeClr val="tx2"/>
                </a:solidFill>
              </a:rPr>
              <a:t> al volumen del fluido que sale por el otro extremo.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E8B9423-FCDD-0EAC-4B12-1438736BDEA2}"/>
              </a:ext>
            </a:extLst>
          </p:cNvPr>
          <p:cNvGrpSpPr/>
          <p:nvPr/>
        </p:nvGrpSpPr>
        <p:grpSpPr>
          <a:xfrm>
            <a:off x="6096000" y="3237875"/>
            <a:ext cx="5001966" cy="674558"/>
            <a:chOff x="6096000" y="3237875"/>
            <a:chExt cx="5001966" cy="674558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390B996-D91C-4140-04C8-4455A3EFF33D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C1C11B9-6DF1-7432-C9DD-A91EF7F84623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C97D34A-6632-8298-FE3E-AEE41A48C5B1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67F954E-B9E1-2DA6-811F-CF05A8BA2461}"/>
              </a:ext>
            </a:extLst>
          </p:cNvPr>
          <p:cNvGrpSpPr/>
          <p:nvPr/>
        </p:nvGrpSpPr>
        <p:grpSpPr>
          <a:xfrm flipV="1">
            <a:off x="6096000" y="4571999"/>
            <a:ext cx="5001966" cy="674558"/>
            <a:chOff x="6096000" y="3237875"/>
            <a:chExt cx="5001966" cy="674558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EB3D233-4B68-99C8-0169-A4B20E771C21}"/>
                </a:ext>
              </a:extLst>
            </p:cNvPr>
            <p:cNvCxnSpPr/>
            <p:nvPr/>
          </p:nvCxnSpPr>
          <p:spPr>
            <a:xfrm>
              <a:off x="6096000" y="3237875"/>
              <a:ext cx="1893757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CD89696-91D0-9A9E-3928-52635A93332B}"/>
                </a:ext>
              </a:extLst>
            </p:cNvPr>
            <p:cNvCxnSpPr/>
            <p:nvPr/>
          </p:nvCxnSpPr>
          <p:spPr>
            <a:xfrm>
              <a:off x="7989757" y="3252866"/>
              <a:ext cx="659568" cy="65956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F2625A8-5A6B-F8E6-631D-78D08CB05E55}"/>
                </a:ext>
              </a:extLst>
            </p:cNvPr>
            <p:cNvCxnSpPr/>
            <p:nvPr/>
          </p:nvCxnSpPr>
          <p:spPr>
            <a:xfrm>
              <a:off x="8649325" y="3912432"/>
              <a:ext cx="2448641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ilindro 16">
            <a:extLst>
              <a:ext uri="{FF2B5EF4-FFF2-40B4-BE49-F238E27FC236}">
                <a16:creationId xmlns:a16="http://schemas.microsoft.com/office/drawing/2014/main" id="{71F1D5F4-F1B5-6946-9231-ECDCD95AC22E}"/>
              </a:ext>
            </a:extLst>
          </p:cNvPr>
          <p:cNvSpPr/>
          <p:nvPr/>
        </p:nvSpPr>
        <p:spPr>
          <a:xfrm rot="16200000">
            <a:off x="5917624" y="3634117"/>
            <a:ext cx="2010673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ilindro 17">
            <a:extLst>
              <a:ext uri="{FF2B5EF4-FFF2-40B4-BE49-F238E27FC236}">
                <a16:creationId xmlns:a16="http://schemas.microsoft.com/office/drawing/2014/main" id="{AC023142-4DA6-B02F-BF38-25D931D9EA98}"/>
              </a:ext>
            </a:extLst>
          </p:cNvPr>
          <p:cNvSpPr/>
          <p:nvPr/>
        </p:nvSpPr>
        <p:spPr>
          <a:xfrm rot="16200000">
            <a:off x="9811067" y="3650102"/>
            <a:ext cx="659566" cy="11842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9331C4-5AF4-C6C1-0C84-825760C5DAE3}"/>
              </a:ext>
            </a:extLst>
          </p:cNvPr>
          <p:cNvSpPr txBox="1"/>
          <p:nvPr/>
        </p:nvSpPr>
        <p:spPr>
          <a:xfrm>
            <a:off x="5951370" y="2413165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0CD1C1-AA8D-7D84-455F-628C962A43D3}"/>
              </a:ext>
            </a:extLst>
          </p:cNvPr>
          <p:cNvSpPr txBox="1"/>
          <p:nvPr/>
        </p:nvSpPr>
        <p:spPr>
          <a:xfrm>
            <a:off x="9268051" y="3223149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A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3E1A143-BD31-8E05-7021-11FBDD39D26E}"/>
              </a:ext>
            </a:extLst>
          </p:cNvPr>
          <p:cNvCxnSpPr/>
          <p:nvPr/>
        </p:nvCxnSpPr>
        <p:spPr>
          <a:xfrm>
            <a:off x="5966600" y="3582649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198339A-D2DB-B7E3-E377-462CF5FF9590}"/>
              </a:ext>
            </a:extLst>
          </p:cNvPr>
          <p:cNvCxnSpPr/>
          <p:nvPr/>
        </p:nvCxnSpPr>
        <p:spPr>
          <a:xfrm>
            <a:off x="7989757" y="3582649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D8D1B95-21AA-3246-9D8C-45ABCC1EB77A}"/>
              </a:ext>
            </a:extLst>
          </p:cNvPr>
          <p:cNvCxnSpPr>
            <a:cxnSpLocks/>
          </p:cNvCxnSpPr>
          <p:nvPr/>
        </p:nvCxnSpPr>
        <p:spPr>
          <a:xfrm>
            <a:off x="8634335" y="4152246"/>
            <a:ext cx="2421161" cy="271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3914F11-2599-3E26-FB3D-706184C22C1B}"/>
              </a:ext>
            </a:extLst>
          </p:cNvPr>
          <p:cNvCxnSpPr>
            <a:cxnSpLocks/>
          </p:cNvCxnSpPr>
          <p:nvPr/>
        </p:nvCxnSpPr>
        <p:spPr>
          <a:xfrm>
            <a:off x="5861153" y="4312025"/>
            <a:ext cx="2458388" cy="174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12F9154-B189-51F5-8AFA-ED5DA786DEA5}"/>
              </a:ext>
            </a:extLst>
          </p:cNvPr>
          <p:cNvCxnSpPr/>
          <p:nvPr/>
        </p:nvCxnSpPr>
        <p:spPr>
          <a:xfrm>
            <a:off x="5839183" y="5009211"/>
            <a:ext cx="202315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D792725-9D6B-9FA3-C1A6-F50727280C60}"/>
              </a:ext>
            </a:extLst>
          </p:cNvPr>
          <p:cNvCxnSpPr>
            <a:cxnSpLocks/>
          </p:cNvCxnSpPr>
          <p:nvPr/>
        </p:nvCxnSpPr>
        <p:spPr>
          <a:xfrm flipV="1">
            <a:off x="7862340" y="4439164"/>
            <a:ext cx="659568" cy="5625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B9257E8D-CC33-85C1-5EB5-1C5C92D1298B}"/>
              </a:ext>
            </a:extLst>
          </p:cNvPr>
          <p:cNvCxnSpPr>
            <a:cxnSpLocks/>
          </p:cNvCxnSpPr>
          <p:nvPr/>
        </p:nvCxnSpPr>
        <p:spPr>
          <a:xfrm>
            <a:off x="8521908" y="4424173"/>
            <a:ext cx="257605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6774FC-94C9-18DF-3460-993C51EDDADE}"/>
              </a:ext>
            </a:extLst>
          </p:cNvPr>
          <p:cNvSpPr txBox="1"/>
          <p:nvPr/>
        </p:nvSpPr>
        <p:spPr>
          <a:xfrm>
            <a:off x="11205401" y="3949826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2</a:t>
            </a:r>
            <a:endParaRPr lang="es-MX" baseline="-25000" dirty="0">
              <a:solidFill>
                <a:schemeClr val="tx2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D075B-5D67-25A7-DAF0-3646D36978BB}"/>
              </a:ext>
            </a:extLst>
          </p:cNvPr>
          <p:cNvSpPr txBox="1"/>
          <p:nvPr/>
        </p:nvSpPr>
        <p:spPr>
          <a:xfrm>
            <a:off x="5634762" y="3654950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v</a:t>
            </a:r>
            <a:r>
              <a:rPr lang="es-MX" sz="3200" baseline="-25000" dirty="0">
                <a:solidFill>
                  <a:schemeClr val="tx2"/>
                </a:solidFill>
              </a:rPr>
              <a:t>1</a:t>
            </a:r>
            <a:endParaRPr lang="es-MX" baseline="-2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Significa que el gasto de entrada es igual al de salida, es decir: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entrada</a:t>
            </a:r>
            <a:r>
              <a:rPr lang="es-MX" sz="3600" dirty="0">
                <a:solidFill>
                  <a:schemeClr val="tx2"/>
                </a:solidFill>
              </a:rPr>
              <a:t> = </a:t>
            </a:r>
            <a:r>
              <a:rPr lang="es-MX" sz="3600" dirty="0" err="1">
                <a:solidFill>
                  <a:schemeClr val="tx2"/>
                </a:solidFill>
              </a:rPr>
              <a:t>V</a:t>
            </a:r>
            <a:r>
              <a:rPr lang="es-MX" sz="3600" baseline="-25000" dirty="0" err="1">
                <a:solidFill>
                  <a:schemeClr val="tx2"/>
                </a:solidFill>
              </a:rPr>
              <a:t>salida</a:t>
            </a:r>
            <a:endParaRPr lang="es-MX" sz="3600" baseline="-250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se conocen las velocidades de entrada y de salida del fluido, así como las áreas de las secciones transversales del tubo, y considerando que el tiempo en que se midió el volumen de entrada es el mismo que el del volumen de salida, entonces la ecuación anterior se convierte 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346E881-A66D-6E86-2883-A1E4D3BD090E}"/>
                  </a:ext>
                </a:extLst>
              </p:cNvPr>
              <p:cNvSpPr txBox="1"/>
              <p:nvPr/>
            </p:nvSpPr>
            <p:spPr>
              <a:xfrm>
                <a:off x="4303983" y="5442408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346E881-A66D-6E86-2883-A1E4D3BD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83" y="5442408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0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- 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Cuando el agua fluye por una manguera de 0.05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 lo hace con una rapidez de 1.5 m/s.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¿Cuál debe ser el área de la boquilla de la manguera para que salga con una rapidez de 0.8 m/s?:</a:t>
            </a:r>
          </a:p>
        </p:txBody>
      </p:sp>
    </p:spTree>
    <p:extLst>
      <p:ext uri="{BB962C8B-B14F-4D97-AF65-F5344CB8AC3E}">
        <p14:creationId xmlns:p14="http://schemas.microsoft.com/office/powerpoint/2010/main" val="2955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continuidad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47517" y="1954278"/>
            <a:ext cx="3340064" cy="3075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0.5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1.5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0.8 m/s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2856D78-5A9E-7DDF-89CE-54D3DBCA70C1}"/>
              </a:ext>
            </a:extLst>
          </p:cNvPr>
          <p:cNvSpPr txBox="1">
            <a:spLocks/>
          </p:cNvSpPr>
          <p:nvPr/>
        </p:nvSpPr>
        <p:spPr>
          <a:xfrm>
            <a:off x="3397378" y="2043709"/>
            <a:ext cx="2791684" cy="661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53A1C84-FAAC-E67F-9A9C-A8F284C4DF60}"/>
                  </a:ext>
                </a:extLst>
              </p:cNvPr>
              <p:cNvSpPr txBox="1"/>
              <p:nvPr/>
            </p:nvSpPr>
            <p:spPr>
              <a:xfrm>
                <a:off x="5734695" y="2060241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53A1C84-FAAC-E67F-9A9C-A8F284C4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695" y="2060241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57ABC50-FA92-D392-D930-8BB8E16C141B}"/>
                  </a:ext>
                </a:extLst>
              </p:cNvPr>
              <p:cNvSpPr txBox="1"/>
              <p:nvPr/>
            </p:nvSpPr>
            <p:spPr>
              <a:xfrm>
                <a:off x="8635384" y="1828455"/>
                <a:ext cx="2635401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57ABC50-FA92-D392-D930-8BB8E16C1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384" y="1828455"/>
                <a:ext cx="2635401" cy="1131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BB80B3F-EE4C-37C2-AC8B-E587E77C1811}"/>
              </a:ext>
            </a:extLst>
          </p:cNvPr>
          <p:cNvSpPr txBox="1">
            <a:spLocks/>
          </p:cNvSpPr>
          <p:nvPr/>
        </p:nvSpPr>
        <p:spPr>
          <a:xfrm>
            <a:off x="3315296" y="3856330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13FBB53-D1FF-089B-498A-62EDDC944211}"/>
                  </a:ext>
                </a:extLst>
              </p:cNvPr>
              <p:cNvSpPr txBox="1"/>
              <p:nvPr/>
            </p:nvSpPr>
            <p:spPr>
              <a:xfrm>
                <a:off x="6079134" y="3244451"/>
                <a:ext cx="4503669" cy="173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0.8 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13FBB53-D1FF-089B-498A-62EDDC944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34" y="3244451"/>
                <a:ext cx="4503669" cy="1738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0F8D58E-9705-3A28-1B9C-D3612DC29991}"/>
              </a:ext>
            </a:extLst>
          </p:cNvPr>
          <p:cNvSpPr txBox="1">
            <a:spLocks/>
          </p:cNvSpPr>
          <p:nvPr/>
        </p:nvSpPr>
        <p:spPr>
          <a:xfrm>
            <a:off x="3397378" y="5258539"/>
            <a:ext cx="2791684" cy="1107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B976CDC-E366-62F3-4370-BCCA113BE26E}"/>
                  </a:ext>
                </a:extLst>
              </p:cNvPr>
              <p:cNvSpPr txBox="1"/>
              <p:nvPr/>
            </p:nvSpPr>
            <p:spPr>
              <a:xfrm>
                <a:off x="5854029" y="5279671"/>
                <a:ext cx="32800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=0.0937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B976CDC-E366-62F3-4370-BCCA113BE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029" y="5279671"/>
                <a:ext cx="32800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5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41780-EFFD-2E98-1E3B-255D2EF6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Bernoulli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86F912-4FC7-5D79-CE3C-949CA6C3D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17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Daniel Bernoulli estudió el comportamiento de los líquidos con relación a la </a:t>
            </a:r>
            <a:r>
              <a:rPr lang="es-MX" sz="3600" b="1" dirty="0">
                <a:solidFill>
                  <a:srgbClr val="002060"/>
                </a:solidFill>
              </a:rPr>
              <a:t>velocidad del fluido</a:t>
            </a:r>
            <a:r>
              <a:rPr lang="es-MX" sz="3600" dirty="0">
                <a:solidFill>
                  <a:schemeClr val="tx2"/>
                </a:solidFill>
              </a:rPr>
              <a:t> y la </a:t>
            </a:r>
            <a:r>
              <a:rPr lang="es-MX" sz="3600" b="1" dirty="0">
                <a:solidFill>
                  <a:srgbClr val="C00000"/>
                </a:solidFill>
              </a:rPr>
              <a:t>presión</a:t>
            </a:r>
            <a:r>
              <a:rPr lang="es-MX" sz="3600" dirty="0">
                <a:solidFill>
                  <a:schemeClr val="tx2"/>
                </a:solidFill>
              </a:rPr>
              <a:t>; descubrió que la presión de un líquido, que fluye por una tubería, es baja si su velocidad es alta.</a:t>
            </a:r>
          </a:p>
        </p:txBody>
      </p:sp>
    </p:spTree>
    <p:extLst>
      <p:ext uri="{BB962C8B-B14F-4D97-AF65-F5344CB8AC3E}">
        <p14:creationId xmlns:p14="http://schemas.microsoft.com/office/powerpoint/2010/main" val="16828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Por el contrario, la presión es alta si su velocidad es baja, a esta relación se le conoce como </a:t>
            </a:r>
            <a:r>
              <a:rPr lang="es-MX" sz="3600" b="1" dirty="0">
                <a:solidFill>
                  <a:srgbClr val="FF0000"/>
                </a:solidFill>
              </a:rPr>
              <a:t>principio de Bernoulli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Además, consideró que en una tubería a mayor elevación, se tiene una menor presión.</a:t>
            </a:r>
          </a:p>
        </p:txBody>
      </p:sp>
    </p:spTree>
    <p:extLst>
      <p:ext uri="{BB962C8B-B14F-4D97-AF65-F5344CB8AC3E}">
        <p14:creationId xmlns:p14="http://schemas.microsoft.com/office/powerpoint/2010/main" val="20366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 y la energía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Aplicando la conservación de la energía, Bernoulli estableció que en un flujo en el que no se agrega ni se extrae energía.</a:t>
            </a:r>
          </a:p>
        </p:txBody>
      </p:sp>
    </p:spTree>
    <p:extLst>
      <p:ext uri="{BB962C8B-B14F-4D97-AF65-F5344CB8AC3E}">
        <p14:creationId xmlns:p14="http://schemas.microsoft.com/office/powerpoint/2010/main" val="39615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ecuación de Bernoulli y la energía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energía total es constante e igual a la suma de la </a:t>
            </a:r>
            <a:r>
              <a:rPr lang="es-MX" sz="3600" b="1" dirty="0">
                <a:solidFill>
                  <a:srgbClr val="7030A0"/>
                </a:solidFill>
              </a:rPr>
              <a:t>energía cinética</a:t>
            </a:r>
            <a:r>
              <a:rPr lang="es-MX" sz="3600" dirty="0">
                <a:solidFill>
                  <a:schemeClr val="tx2"/>
                </a:solidFill>
              </a:rPr>
              <a:t> (relacionado con la velocidad), más la </a:t>
            </a:r>
            <a:r>
              <a:rPr lang="es-MX" sz="3600" b="1" dirty="0">
                <a:solidFill>
                  <a:srgbClr val="0070C0"/>
                </a:solidFill>
              </a:rPr>
              <a:t>energía potencial</a:t>
            </a:r>
            <a:r>
              <a:rPr lang="es-MX" sz="3600" dirty="0">
                <a:solidFill>
                  <a:schemeClr val="tx2"/>
                </a:solidFill>
              </a:rPr>
              <a:t> (representada por la presión) más la </a:t>
            </a:r>
            <a:r>
              <a:rPr lang="es-MX" sz="3600" b="1" dirty="0">
                <a:solidFill>
                  <a:schemeClr val="tx2"/>
                </a:solidFill>
              </a:rPr>
              <a:t>energía gravitacional</a:t>
            </a:r>
            <a:r>
              <a:rPr lang="es-MX" sz="3600" dirty="0">
                <a:solidFill>
                  <a:schemeClr val="tx2"/>
                </a:solidFill>
              </a:rPr>
              <a:t> (relacionada con la altura).</a:t>
            </a:r>
          </a:p>
        </p:txBody>
      </p:sp>
    </p:spTree>
    <p:extLst>
      <p:ext uri="{BB962C8B-B14F-4D97-AF65-F5344CB8AC3E}">
        <p14:creationId xmlns:p14="http://schemas.microsoft.com/office/powerpoint/2010/main" val="35120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Enfoque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enfoca en el uso y la manipulación de líquidos, como el agua y los aceites, para generar y transmitir fuerzas.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suma de la </a:t>
            </a:r>
            <a:r>
              <a:rPr lang="es-MX" sz="3600" b="1" dirty="0">
                <a:solidFill>
                  <a:srgbClr val="FF0000"/>
                </a:solidFill>
              </a:rPr>
              <a:t>presión</a:t>
            </a:r>
            <a:r>
              <a:rPr lang="es-MX" sz="3600" dirty="0">
                <a:solidFill>
                  <a:schemeClr val="tx2"/>
                </a:solidFill>
              </a:rPr>
              <a:t> (P), </a:t>
            </a:r>
            <a:r>
              <a:rPr lang="es-MX" sz="3600" b="1" dirty="0">
                <a:solidFill>
                  <a:srgbClr val="00B050"/>
                </a:solidFill>
              </a:rPr>
              <a:t>la energía cinética</a:t>
            </a:r>
            <a:r>
              <a:rPr lang="es-MX" sz="3600" dirty="0">
                <a:solidFill>
                  <a:schemeClr val="tx2"/>
                </a:solidFill>
              </a:rPr>
              <a:t> por unidad de volumen (1/2 ρv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), y la </a:t>
            </a:r>
            <a:r>
              <a:rPr lang="es-MX" sz="3600" dirty="0">
                <a:solidFill>
                  <a:srgbClr val="7030A0"/>
                </a:solidFill>
              </a:rPr>
              <a:t>energía potencial</a:t>
            </a:r>
            <a:r>
              <a:rPr lang="es-MX" sz="3600" dirty="0">
                <a:solidFill>
                  <a:schemeClr val="tx2"/>
                </a:solidFill>
              </a:rPr>
              <a:t> por unidad de volumen (</a:t>
            </a:r>
            <a:r>
              <a:rPr lang="es-MX" sz="3600" dirty="0" err="1">
                <a:solidFill>
                  <a:schemeClr val="tx2"/>
                </a:solidFill>
              </a:rPr>
              <a:t>ρgh</a:t>
            </a:r>
            <a:r>
              <a:rPr lang="es-MX" sz="3600" dirty="0">
                <a:solidFill>
                  <a:schemeClr val="tx2"/>
                </a:solidFill>
              </a:rPr>
              <a:t>):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Tiene </a:t>
            </a:r>
            <a:r>
              <a:rPr lang="es-MX" sz="3600" b="1" dirty="0">
                <a:solidFill>
                  <a:srgbClr val="0070C0"/>
                </a:solidFill>
              </a:rPr>
              <a:t>el mismo valor </a:t>
            </a:r>
            <a:r>
              <a:rPr lang="es-MX" sz="3600" dirty="0">
                <a:solidFill>
                  <a:schemeClr val="tx2"/>
                </a:solidFill>
              </a:rPr>
              <a:t>en todos los puntos a lo largo de una línea de corriente.</a:t>
            </a:r>
          </a:p>
        </p:txBody>
      </p:sp>
    </p:spTree>
    <p:extLst>
      <p:ext uri="{BB962C8B-B14F-4D97-AF65-F5344CB8AC3E}">
        <p14:creationId xmlns:p14="http://schemas.microsoft.com/office/powerpoint/2010/main" val="17671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 decir:</a:t>
            </a: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Presión + energía total = constante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F7ED93-9BAC-9077-B86C-E5EE7F6BC6CF}"/>
              </a:ext>
            </a:extLst>
          </p:cNvPr>
          <p:cNvSpPr txBox="1">
            <a:spLocks/>
          </p:cNvSpPr>
          <p:nvPr/>
        </p:nvSpPr>
        <p:spPr>
          <a:xfrm>
            <a:off x="356382" y="3958758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Donde la energía total es:</a:t>
            </a: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Energía total = E. cinética + E. potencial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/>
              <p:nvPr/>
            </p:nvSpPr>
            <p:spPr>
              <a:xfrm>
                <a:off x="3650476" y="5503888"/>
                <a:ext cx="4133760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476" y="5503888"/>
                <a:ext cx="4133760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teorema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1545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Si expresamos la energía en función de la densidad, se obtiene la siguiente expresión: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F7ED93-9BAC-9077-B86C-E5EE7F6BC6CF}"/>
              </a:ext>
            </a:extLst>
          </p:cNvPr>
          <p:cNvSpPr txBox="1">
            <a:spLocks/>
          </p:cNvSpPr>
          <p:nvPr/>
        </p:nvSpPr>
        <p:spPr>
          <a:xfrm>
            <a:off x="356382" y="5503888"/>
            <a:ext cx="11216025" cy="1037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Esta es la </a:t>
            </a:r>
            <a:r>
              <a:rPr lang="es-MX" sz="3600" b="1" dirty="0">
                <a:solidFill>
                  <a:srgbClr val="0000FF"/>
                </a:solidFill>
              </a:rPr>
              <a:t>ecuación de Bernoulli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/>
              <p:nvPr/>
            </p:nvSpPr>
            <p:spPr>
              <a:xfrm>
                <a:off x="1720498" y="3662884"/>
                <a:ext cx="8937127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99EC50AE-96CC-ADDB-9E70-E7CFC183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98" y="3662884"/>
                <a:ext cx="893712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1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2" y="2232391"/>
            <a:ext cx="11216025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Una tubería horizontal de 0.02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de área en la sección 1 tiene un estrechamiento con un área de 0.01 m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La velocidad en la sección 1 es de 4 m/s a una presión de   4 ×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¿Cuál es la velocidad y la presión en la sección 2?</a:t>
            </a:r>
          </a:p>
        </p:txBody>
      </p:sp>
    </p:spTree>
    <p:extLst>
      <p:ext uri="{BB962C8B-B14F-4D97-AF65-F5344CB8AC3E}">
        <p14:creationId xmlns:p14="http://schemas.microsoft.com/office/powerpoint/2010/main" val="38617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6A38A7-F088-0F46-3310-761E5CB2D5E9}"/>
              </a:ext>
            </a:extLst>
          </p:cNvPr>
          <p:cNvGrpSpPr/>
          <p:nvPr/>
        </p:nvGrpSpPr>
        <p:grpSpPr>
          <a:xfrm>
            <a:off x="2110500" y="2712968"/>
            <a:ext cx="6606944" cy="3648018"/>
            <a:chOff x="2110500" y="2712968"/>
            <a:chExt cx="6606944" cy="3648018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B3EC6277-D3D9-ACAC-918C-894BDB7D1213}"/>
                </a:ext>
              </a:extLst>
            </p:cNvPr>
            <p:cNvGrpSpPr/>
            <p:nvPr/>
          </p:nvGrpSpPr>
          <p:grpSpPr>
            <a:xfrm>
              <a:off x="2841150" y="2712968"/>
              <a:ext cx="5876294" cy="2833392"/>
              <a:chOff x="5839183" y="2413165"/>
              <a:chExt cx="5876294" cy="2833392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CB336D06-4624-D7CB-BA9B-21F9A9B7DFF5}"/>
                  </a:ext>
                </a:extLst>
              </p:cNvPr>
              <p:cNvGrpSpPr/>
              <p:nvPr/>
            </p:nvGrpSpPr>
            <p:grpSpPr>
              <a:xfrm>
                <a:off x="6096000" y="3237875"/>
                <a:ext cx="5001966" cy="674558"/>
                <a:chOff x="6096000" y="3237875"/>
                <a:chExt cx="5001966" cy="674558"/>
              </a:xfrm>
            </p:grpSpPr>
            <p:cxnSp>
              <p:nvCxnSpPr>
                <p:cNvPr id="3" name="Conector recto 2">
                  <a:extLst>
                    <a:ext uri="{FF2B5EF4-FFF2-40B4-BE49-F238E27FC236}">
                      <a16:creationId xmlns:a16="http://schemas.microsoft.com/office/drawing/2014/main" id="{E5A950D0-5BA8-7789-C8EF-580AED4F375C}"/>
                    </a:ext>
                  </a:extLst>
                </p:cNvPr>
                <p:cNvCxnSpPr/>
                <p:nvPr/>
              </p:nvCxnSpPr>
              <p:spPr>
                <a:xfrm>
                  <a:off x="6096000" y="3237875"/>
                  <a:ext cx="1893757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Conector recto 4">
                  <a:extLst>
                    <a:ext uri="{FF2B5EF4-FFF2-40B4-BE49-F238E27FC236}">
                      <a16:creationId xmlns:a16="http://schemas.microsoft.com/office/drawing/2014/main" id="{2DA63BAF-4CBA-6631-8EC0-0975504E343E}"/>
                    </a:ext>
                  </a:extLst>
                </p:cNvPr>
                <p:cNvCxnSpPr/>
                <p:nvPr/>
              </p:nvCxnSpPr>
              <p:spPr>
                <a:xfrm>
                  <a:off x="7989757" y="3252866"/>
                  <a:ext cx="659568" cy="659567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Conector recto 5">
                  <a:extLst>
                    <a:ext uri="{FF2B5EF4-FFF2-40B4-BE49-F238E27FC236}">
                      <a16:creationId xmlns:a16="http://schemas.microsoft.com/office/drawing/2014/main" id="{B58C7135-8310-1F99-8873-F5DD4CB55704}"/>
                    </a:ext>
                  </a:extLst>
                </p:cNvPr>
                <p:cNvCxnSpPr/>
                <p:nvPr/>
              </p:nvCxnSpPr>
              <p:spPr>
                <a:xfrm>
                  <a:off x="8649325" y="3912432"/>
                  <a:ext cx="2448641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33E81A9-7DE6-F9DC-8BC5-BC02639D6E4A}"/>
                  </a:ext>
                </a:extLst>
              </p:cNvPr>
              <p:cNvGrpSpPr/>
              <p:nvPr/>
            </p:nvGrpSpPr>
            <p:grpSpPr>
              <a:xfrm flipV="1">
                <a:off x="6096000" y="4571999"/>
                <a:ext cx="5001966" cy="674558"/>
                <a:chOff x="6096000" y="3237875"/>
                <a:chExt cx="5001966" cy="674558"/>
              </a:xfrm>
            </p:grpSpPr>
            <p:cxnSp>
              <p:nvCxnSpPr>
                <p:cNvPr id="8" name="Conector recto 7">
                  <a:extLst>
                    <a:ext uri="{FF2B5EF4-FFF2-40B4-BE49-F238E27FC236}">
                      <a16:creationId xmlns:a16="http://schemas.microsoft.com/office/drawing/2014/main" id="{13930E55-65F4-4D28-825B-8F27F666983B}"/>
                    </a:ext>
                  </a:extLst>
                </p:cNvPr>
                <p:cNvCxnSpPr/>
                <p:nvPr/>
              </p:nvCxnSpPr>
              <p:spPr>
                <a:xfrm>
                  <a:off x="6096000" y="3237875"/>
                  <a:ext cx="1893757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EC7B6CCE-513A-3269-6BF9-C124D0FAE212}"/>
                    </a:ext>
                  </a:extLst>
                </p:cNvPr>
                <p:cNvCxnSpPr/>
                <p:nvPr/>
              </p:nvCxnSpPr>
              <p:spPr>
                <a:xfrm>
                  <a:off x="7989757" y="3252866"/>
                  <a:ext cx="659568" cy="659567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760E5EB3-C856-E01C-67B6-A138F18F2AA8}"/>
                    </a:ext>
                  </a:extLst>
                </p:cNvPr>
                <p:cNvCxnSpPr/>
                <p:nvPr/>
              </p:nvCxnSpPr>
              <p:spPr>
                <a:xfrm>
                  <a:off x="8649325" y="3912432"/>
                  <a:ext cx="2448641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Cilindro 10">
                <a:extLst>
                  <a:ext uri="{FF2B5EF4-FFF2-40B4-BE49-F238E27FC236}">
                    <a16:creationId xmlns:a16="http://schemas.microsoft.com/office/drawing/2014/main" id="{3B63BC83-0765-C7C8-9907-C9B541DE2D66}"/>
                  </a:ext>
                </a:extLst>
              </p:cNvPr>
              <p:cNvSpPr/>
              <p:nvPr/>
            </p:nvSpPr>
            <p:spPr>
              <a:xfrm rot="16200000">
                <a:off x="5917624" y="3634117"/>
                <a:ext cx="2010673" cy="1184225"/>
              </a:xfrm>
              <a:prstGeom prst="ca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2" name="Cilindro 11">
                <a:extLst>
                  <a:ext uri="{FF2B5EF4-FFF2-40B4-BE49-F238E27FC236}">
                    <a16:creationId xmlns:a16="http://schemas.microsoft.com/office/drawing/2014/main" id="{CBC24AA5-B504-0ADF-AC70-1B5F2ED50840}"/>
                  </a:ext>
                </a:extLst>
              </p:cNvPr>
              <p:cNvSpPr/>
              <p:nvPr/>
            </p:nvSpPr>
            <p:spPr>
              <a:xfrm rot="16200000">
                <a:off x="9811067" y="3650102"/>
                <a:ext cx="659566" cy="1184225"/>
              </a:xfrm>
              <a:prstGeom prst="ca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5C7D322-BEF5-0463-6E7B-201603D90B82}"/>
                  </a:ext>
                </a:extLst>
              </p:cNvPr>
              <p:cNvSpPr txBox="1"/>
              <p:nvPr/>
            </p:nvSpPr>
            <p:spPr>
              <a:xfrm>
                <a:off x="5951370" y="2413165"/>
                <a:ext cx="5613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solidFill>
                      <a:schemeClr val="tx2"/>
                    </a:solidFill>
                  </a:rPr>
                  <a:t>A</a:t>
                </a:r>
                <a:r>
                  <a:rPr lang="es-MX" sz="3200" baseline="-25000" dirty="0">
                    <a:solidFill>
                      <a:schemeClr val="tx2"/>
                    </a:solidFill>
                  </a:rPr>
                  <a:t>1</a:t>
                </a:r>
                <a:endParaRPr lang="es-MX" baseline="-25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4A13FA9-856C-8ADB-38A6-C17284120F4A}"/>
                  </a:ext>
                </a:extLst>
              </p:cNvPr>
              <p:cNvSpPr txBox="1"/>
              <p:nvPr/>
            </p:nvSpPr>
            <p:spPr>
              <a:xfrm>
                <a:off x="9268051" y="3223149"/>
                <a:ext cx="5613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solidFill>
                      <a:schemeClr val="tx2"/>
                    </a:solidFill>
                  </a:rPr>
                  <a:t>A</a:t>
                </a:r>
                <a:r>
                  <a:rPr lang="es-MX" sz="3200" baseline="-25000" dirty="0">
                    <a:solidFill>
                      <a:schemeClr val="tx2"/>
                    </a:solidFill>
                  </a:rPr>
                  <a:t>2</a:t>
                </a:r>
                <a:endParaRPr lang="es-MX" baseline="-250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E003AA08-72EC-5EED-CDA8-2AE91898A179}"/>
                  </a:ext>
                </a:extLst>
              </p:cNvPr>
              <p:cNvCxnSpPr/>
              <p:nvPr/>
            </p:nvCxnSpPr>
            <p:spPr>
              <a:xfrm>
                <a:off x="5966600" y="3582649"/>
                <a:ext cx="2023157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08DE3C96-D535-5B76-F1A1-C85A4F55B271}"/>
                  </a:ext>
                </a:extLst>
              </p:cNvPr>
              <p:cNvCxnSpPr/>
              <p:nvPr/>
            </p:nvCxnSpPr>
            <p:spPr>
              <a:xfrm>
                <a:off x="7989757" y="3582649"/>
                <a:ext cx="659568" cy="56255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CD7F0934-A02C-084F-1567-E65E61D9C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335" y="4152246"/>
                <a:ext cx="2421161" cy="2711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8692ADAF-2BAC-48E9-0AE3-2F4A1B865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1153" y="4312025"/>
                <a:ext cx="2458388" cy="1745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B9CB5F16-557A-A40C-9ECC-C40D9B4115F3}"/>
                  </a:ext>
                </a:extLst>
              </p:cNvPr>
              <p:cNvCxnSpPr/>
              <p:nvPr/>
            </p:nvCxnSpPr>
            <p:spPr>
              <a:xfrm>
                <a:off x="5839183" y="5009211"/>
                <a:ext cx="2023157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A673E3FB-A3DC-86BB-64E0-25CAA31405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340" y="4439164"/>
                <a:ext cx="659568" cy="56255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75D8A65D-183E-25C7-7DB1-F9B7DEACF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1908" y="4424173"/>
                <a:ext cx="2576058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74F9DB4-0AD3-35FA-8401-51B645FFC709}"/>
                  </a:ext>
                </a:extLst>
              </p:cNvPr>
              <p:cNvSpPr txBox="1"/>
              <p:nvPr/>
            </p:nvSpPr>
            <p:spPr>
              <a:xfrm>
                <a:off x="11205401" y="3949826"/>
                <a:ext cx="5100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solidFill>
                      <a:schemeClr val="tx2"/>
                    </a:solidFill>
                  </a:rPr>
                  <a:t>v</a:t>
                </a:r>
                <a:r>
                  <a:rPr lang="es-MX" sz="3200" baseline="-25000" dirty="0">
                    <a:solidFill>
                      <a:schemeClr val="tx2"/>
                    </a:solidFill>
                  </a:rPr>
                  <a:t>2</a:t>
                </a:r>
                <a:endParaRPr lang="es-MX" baseline="-25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9F5E716-9AAA-3513-207C-F96DD3481AD2}"/>
                </a:ext>
              </a:extLst>
            </p:cNvPr>
            <p:cNvSpPr txBox="1"/>
            <p:nvPr/>
          </p:nvSpPr>
          <p:spPr>
            <a:xfrm>
              <a:off x="2110500" y="4233644"/>
              <a:ext cx="5100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v</a:t>
              </a:r>
              <a:r>
                <a:rPr lang="es-MX" sz="3200" baseline="-25000" dirty="0">
                  <a:solidFill>
                    <a:schemeClr val="tx2"/>
                  </a:solidFill>
                </a:rPr>
                <a:t>1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22ED37B-A7E0-8FBE-CF34-A059AEB8F7B9}"/>
                </a:ext>
              </a:extLst>
            </p:cNvPr>
            <p:cNvSpPr txBox="1"/>
            <p:nvPr/>
          </p:nvSpPr>
          <p:spPr>
            <a:xfrm>
              <a:off x="3048725" y="5776211"/>
              <a:ext cx="1752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Sección 1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FBD2974-49D5-9B3F-D632-6EB348B04661}"/>
                </a:ext>
              </a:extLst>
            </p:cNvPr>
            <p:cNvSpPr txBox="1"/>
            <p:nvPr/>
          </p:nvSpPr>
          <p:spPr>
            <a:xfrm>
              <a:off x="6550704" y="5150774"/>
              <a:ext cx="1752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tx2"/>
                  </a:solidFill>
                </a:rPr>
                <a:t>Sección 2</a:t>
              </a:r>
              <a:endParaRPr lang="es-MX" baseline="-250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6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0.02 m2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A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= 0.01 m2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5168824-0F92-3440-FD47-F7036099F05E}"/>
              </a:ext>
            </a:extLst>
          </p:cNvPr>
          <p:cNvSpPr txBox="1">
            <a:spLocks/>
          </p:cNvSpPr>
          <p:nvPr/>
        </p:nvSpPr>
        <p:spPr>
          <a:xfrm>
            <a:off x="4435214" y="3030434"/>
            <a:ext cx="4050726" cy="336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v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4 m/s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P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4 x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0F9B280-9979-A461-4395-9E233DECB329}"/>
                  </a:ext>
                </a:extLst>
              </p:cNvPr>
              <p:cNvSpPr txBox="1"/>
              <p:nvPr/>
            </p:nvSpPr>
            <p:spPr>
              <a:xfrm>
                <a:off x="3475283" y="3062933"/>
                <a:ext cx="2620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0F9B280-9979-A461-4395-9E233DEC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83" y="3062933"/>
                <a:ext cx="262071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738C0D2-CBA4-E54B-9A6A-3281AD5DD882}"/>
              </a:ext>
            </a:extLst>
          </p:cNvPr>
          <p:cNvSpPr txBox="1">
            <a:spLocks/>
          </p:cNvSpPr>
          <p:nvPr/>
        </p:nvSpPr>
        <p:spPr>
          <a:xfrm>
            <a:off x="3405019" y="2232391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continuidad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900725" y="5029545"/>
                <a:ext cx="893712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25" y="5029545"/>
                <a:ext cx="8937127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900725" y="4059619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Bernoulli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91EB7A-9AD3-8009-FD47-1B76B8EC760E}"/>
                  </a:ext>
                </a:extLst>
              </p:cNvPr>
              <p:cNvSpPr txBox="1"/>
              <p:nvPr/>
            </p:nvSpPr>
            <p:spPr>
              <a:xfrm>
                <a:off x="7561909" y="2818645"/>
                <a:ext cx="2114232" cy="11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91EB7A-9AD3-8009-FD47-1B76B8EC7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909" y="2818645"/>
                <a:ext cx="2114232" cy="1131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1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5" grpId="0" uiExpand="1" build="p"/>
      <p:bldP spid="6" grpId="0"/>
      <p:bldP spid="7" grpId="0" uiExpand="1" build="p"/>
      <p:bldP spid="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738C0D2-CBA4-E54B-9A6A-3281AD5DD882}"/>
              </a:ext>
            </a:extLst>
          </p:cNvPr>
          <p:cNvSpPr txBox="1">
            <a:spLocks/>
          </p:cNvSpPr>
          <p:nvPr/>
        </p:nvSpPr>
        <p:spPr>
          <a:xfrm>
            <a:off x="900726" y="3062933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continuidad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32EE942-6304-C2DF-D709-35E2896A50F5}"/>
                  </a:ext>
                </a:extLst>
              </p:cNvPr>
              <p:cNvSpPr txBox="1"/>
              <p:nvPr/>
            </p:nvSpPr>
            <p:spPr>
              <a:xfrm>
                <a:off x="900726" y="4003341"/>
                <a:ext cx="4747133" cy="1347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0.02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32EE942-6304-C2DF-D709-35E2896A5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26" y="4003341"/>
                <a:ext cx="4747133" cy="1347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A0DBE7-064A-5332-B34E-36C2D4259851}"/>
                  </a:ext>
                </a:extLst>
              </p:cNvPr>
              <p:cNvSpPr txBox="1"/>
              <p:nvPr/>
            </p:nvSpPr>
            <p:spPr>
              <a:xfrm>
                <a:off x="6189062" y="4004308"/>
                <a:ext cx="2593339" cy="1311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s-MX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A0DBE7-064A-5332-B34E-36C2D4259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062" y="4004308"/>
                <a:ext cx="2593339" cy="1311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4D3AC1C-3310-2A6A-EA00-549CE66CA755}"/>
                  </a:ext>
                </a:extLst>
              </p:cNvPr>
              <p:cNvSpPr txBox="1"/>
              <p:nvPr/>
            </p:nvSpPr>
            <p:spPr>
              <a:xfrm>
                <a:off x="8964739" y="4370562"/>
                <a:ext cx="961802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4D3AC1C-3310-2A6A-EA00-549CE66CA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9" y="4370562"/>
                <a:ext cx="961802" cy="945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5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2" grpId="0"/>
      <p:bldP spid="8" grpId="0"/>
      <p:bldP spid="9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414654" y="3616391"/>
                <a:ext cx="893712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54" y="3616391"/>
                <a:ext cx="893712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356383" y="2962966"/>
            <a:ext cx="5008589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Ecuación de Bernoulli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5A9FB-9C33-FBA2-EE3D-4FF829841574}"/>
              </a:ext>
            </a:extLst>
          </p:cNvPr>
          <p:cNvSpPr txBox="1">
            <a:spLocks/>
          </p:cNvSpPr>
          <p:nvPr/>
        </p:nvSpPr>
        <p:spPr>
          <a:xfrm>
            <a:off x="414654" y="4969176"/>
            <a:ext cx="10573136" cy="1716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En este ejercicio consideramos que las alturas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y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, son iguales, es decir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 uiExpand="1" build="p"/>
      <p:bldP spid="3" grpId="0" uiExpand="1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/>
              <p:nvPr/>
            </p:nvSpPr>
            <p:spPr>
              <a:xfrm>
                <a:off x="656186" y="3992402"/>
                <a:ext cx="8534131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A927ECA-E763-3FFC-4C31-83B53B04E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6" y="3992402"/>
                <a:ext cx="8534131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A8E562-70B1-EFB8-6E2B-7F2E7C5B4AE2}"/>
              </a:ext>
            </a:extLst>
          </p:cNvPr>
          <p:cNvSpPr txBox="1">
            <a:spLocks/>
          </p:cNvSpPr>
          <p:nvPr/>
        </p:nvSpPr>
        <p:spPr>
          <a:xfrm>
            <a:off x="356383" y="2962966"/>
            <a:ext cx="6404181" cy="675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dirty="0">
                <a:solidFill>
                  <a:schemeClr val="tx2"/>
                </a:solidFill>
              </a:rPr>
              <a:t>Como decir h = h</a:t>
            </a:r>
            <a:r>
              <a:rPr lang="es-MX" sz="3600" baseline="-25000" dirty="0">
                <a:solidFill>
                  <a:schemeClr val="tx2"/>
                </a:solidFill>
              </a:rPr>
              <a:t>1</a:t>
            </a:r>
            <a:r>
              <a:rPr lang="es-MX" sz="3600" dirty="0">
                <a:solidFill>
                  <a:schemeClr val="tx2"/>
                </a:solidFill>
              </a:rPr>
              <a:t> = h</a:t>
            </a:r>
            <a:r>
              <a:rPr lang="es-MX" sz="3600" baseline="-25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se tiene:</a:t>
            </a:r>
          </a:p>
          <a:p>
            <a:pPr marL="0" indent="0">
              <a:buClr>
                <a:schemeClr val="tx2"/>
              </a:buClr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/>
              <p:nvPr/>
            </p:nvSpPr>
            <p:spPr>
              <a:xfrm>
                <a:off x="656186" y="5283905"/>
                <a:ext cx="8058936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6" y="5283905"/>
                <a:ext cx="8058936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7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 uiExpand="1" build="p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Utilidad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hidráulica tiene numerosas aplicaciones prácticas, tanto en el ámbito industrial como en la vida cotidiana.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/>
              <p:nvPr/>
            </p:nvSpPr>
            <p:spPr>
              <a:xfrm>
                <a:off x="551254" y="3035381"/>
                <a:ext cx="518590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1EA9F6A-6E17-7583-9E12-A5AA5871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4" y="3035381"/>
                <a:ext cx="5185907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4590275-D13C-D9C9-DB92-7FA568601D80}"/>
                  </a:ext>
                </a:extLst>
              </p:cNvPr>
              <p:cNvSpPr txBox="1"/>
              <p:nvPr/>
            </p:nvSpPr>
            <p:spPr>
              <a:xfrm>
                <a:off x="551253" y="4372004"/>
                <a:ext cx="5185907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4590275-D13C-D9C9-DB92-7FA56860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3" y="4372004"/>
                <a:ext cx="5185907" cy="1037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FC58540-B2F6-D0BA-EE97-C6F69D42E697}"/>
                  </a:ext>
                </a:extLst>
              </p:cNvPr>
              <p:cNvSpPr txBox="1"/>
              <p:nvPr/>
            </p:nvSpPr>
            <p:spPr>
              <a:xfrm>
                <a:off x="551253" y="5683712"/>
                <a:ext cx="4900829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FC58540-B2F6-D0BA-EE97-C6F69D42E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3" y="5683712"/>
                <a:ext cx="4900829" cy="103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/>
              <p:nvPr/>
            </p:nvSpPr>
            <p:spPr>
              <a:xfrm>
                <a:off x="6666821" y="4074964"/>
                <a:ext cx="4799840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s-MX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21" y="4074964"/>
                <a:ext cx="4799840" cy="1037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/>
      <p:bldP spid="3" grpId="0"/>
      <p:bldP spid="5" grpId="0"/>
      <p:bldP spid="8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59" y="466343"/>
            <a:ext cx="9817807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– Ecuación de Bernoulli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23D8AB-5ED8-B77C-CF1F-1DA581659C16}"/>
              </a:ext>
            </a:extLst>
          </p:cNvPr>
          <p:cNvSpPr txBox="1">
            <a:spLocks/>
          </p:cNvSpPr>
          <p:nvPr/>
        </p:nvSpPr>
        <p:spPr>
          <a:xfrm>
            <a:off x="356383" y="2232391"/>
            <a:ext cx="4050726" cy="69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Sustituciones:</a:t>
            </a:r>
            <a:endParaRPr lang="es-MX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/>
              <p:nvPr/>
            </p:nvSpPr>
            <p:spPr>
              <a:xfrm>
                <a:off x="475883" y="3040642"/>
                <a:ext cx="4799840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MX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A94275F-DA3E-FBC8-F589-63F69C58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3" y="3040642"/>
                <a:ext cx="4799840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546136A-7CAF-E51C-914C-B71EBDA0995D}"/>
                  </a:ext>
                </a:extLst>
              </p:cNvPr>
              <p:cNvSpPr txBox="1"/>
              <p:nvPr/>
            </p:nvSpPr>
            <p:spPr>
              <a:xfrm>
                <a:off x="475883" y="4265917"/>
                <a:ext cx="10245946" cy="1431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s-MX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f>
                                    <m:fPr>
                                      <m:ctrlP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MX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f>
                                    <m:fPr>
                                      <m:ctrlP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s-MX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MX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es-MX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546136A-7CAF-E51C-914C-B71EBDA0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3" y="4265917"/>
                <a:ext cx="10245946" cy="1431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A0E716-F231-085B-F199-D51B55F6F239}"/>
                  </a:ext>
                </a:extLst>
              </p:cNvPr>
              <p:cNvSpPr txBox="1"/>
              <p:nvPr/>
            </p:nvSpPr>
            <p:spPr>
              <a:xfrm>
                <a:off x="475883" y="5954900"/>
                <a:ext cx="3858044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.76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MX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s-MX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es-MX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A0E716-F231-085B-F199-D51B55F6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3" y="5954900"/>
                <a:ext cx="3858044" cy="560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9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Utilidad de la hidráulica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Algunos ejemplos incluyen: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Sistemas de dirección asistida en vehículos.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Frenos hidráulicos.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Grúas hidráulicas.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Prensas hidráulicas.</a:t>
            </a:r>
          </a:p>
          <a:p>
            <a:r>
              <a:rPr lang="es-MX" sz="3600" dirty="0">
                <a:solidFill>
                  <a:schemeClr val="tx2"/>
                </a:solidFill>
                <a:latin typeface="Söhne"/>
              </a:rPr>
              <a:t> Elevadores hidráulicos, etc.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la hidrostática?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hidrostática es una rama de la física que se ocupa del estudio de los fluidos en reposo, es decir, de aquellos fluidos que no están en movimiento.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Estados de agregación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400" dirty="0">
                <a:solidFill>
                  <a:schemeClr val="tx2"/>
                </a:solidFill>
              </a:rPr>
              <a:t> Estados de agregación.</a:t>
            </a:r>
          </a:p>
          <a:p>
            <a:pPr rtl="0"/>
            <a:r>
              <a:rPr lang="es-MX" sz="4400" dirty="0">
                <a:solidFill>
                  <a:schemeClr val="tx2"/>
                </a:solidFill>
              </a:rPr>
              <a:t> Hidráulica, hidrostática e hidrodinámica.</a:t>
            </a:r>
          </a:p>
          <a:p>
            <a:pPr rtl="0"/>
            <a:r>
              <a:rPr lang="es-MX" sz="4400" dirty="0">
                <a:solidFill>
                  <a:schemeClr val="tx2"/>
                </a:solidFill>
              </a:rPr>
              <a:t> Conceptos de fluidos.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¿Qué es la hidrostática?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enfoca en el análisis de las propiedades y comportamiento de los fluidos cuando están sometidos únicamente a fuerzas gravitatorias y de presión, sin tener en cuenta las fuerzas asociadas al movimiento.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Aplicaciones de la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hidrostática tiene diversas aplicaciones prácticas, como: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Diseño de sistemas de tuberías.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Determinación de la flotabilidad de los objetos.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Construcción de presas.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Aplicaciones de la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10331132" cy="4473526"/>
          </a:xfrm>
        </p:spPr>
        <p:txBody>
          <a:bodyPr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Comprensión del funcionamiento de instrumentos como el barómetro y el manómetro.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9C0B35A4-1338-8121-47C6-7D563A0F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10" y="3267203"/>
            <a:ext cx="3257550" cy="3390900"/>
          </a:xfrm>
          <a:prstGeom prst="rect">
            <a:avLst/>
          </a:prstGeom>
        </p:spPr>
      </p:pic>
      <p:pic>
        <p:nvPicPr>
          <p:cNvPr id="5" name="Imagen 4" descr="Un reloj en la parte de atrás de un carro&#10;&#10;Descripción generada automáticamente con confianza media">
            <a:extLst>
              <a:ext uri="{FF2B5EF4-FFF2-40B4-BE49-F238E27FC236}">
                <a16:creationId xmlns:a16="http://schemas.microsoft.com/office/drawing/2014/main" id="{D3F7D8EC-BE02-B9C5-F8AD-66CA7A2F4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27" y="348310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5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75425" y="2384474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hidrodinámica es una rama de la física que se ocupa del estudio de los fluidos en movimiento, es decir, de aquellos fluidos que experimentan cambios en su velocidad y dirección.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basa en los principios de la mecánica de fluidos y se aplica al análisis del flujo de líquidos y gases.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1B7065A-8148-04E6-8751-58A4FC2D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72" y="4121426"/>
            <a:ext cx="4202551" cy="1993210"/>
          </a:xfrm>
          <a:prstGeom prst="rect">
            <a:avLst/>
          </a:prstGeom>
        </p:spPr>
      </p:pic>
      <p:pic>
        <p:nvPicPr>
          <p:cNvPr id="5" name="Imagen 4" descr="Avión volando en el cielo&#10;&#10;Descripción generada automáticamente con confianza media">
            <a:extLst>
              <a:ext uri="{FF2B5EF4-FFF2-40B4-BE49-F238E27FC236}">
                <a16:creationId xmlns:a16="http://schemas.microsoft.com/office/drawing/2014/main" id="{66A3ECBA-9710-8973-116A-346A434B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652047"/>
            <a:ext cx="5074231" cy="25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La hidrodinámica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75425" y="2384474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La hidrodinámica se centra en el estudio de las propiedades y comportamiento de los fluidos en movimiento, teniendo en cuenta factores como la velocidad, la presión, la viscosidad y la densidad. 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Conceptos de fluidos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Bloque 1 – Física 2</a:t>
            </a:r>
          </a:p>
        </p:txBody>
      </p:sp>
    </p:spTree>
    <p:extLst>
      <p:ext uri="{BB962C8B-B14F-4D97-AF65-F5344CB8AC3E}">
        <p14:creationId xmlns:p14="http://schemas.microsoft.com/office/powerpoint/2010/main" val="29605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Conceptos de fluidos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 continuación revisaremos una serie de conceptos importantes en el estudio de fluidos.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importante repasar estas definiciones.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Conceptos de fluidos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A continuación revisaremos una serie de conceptos importantes en el estudio de fluidos.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importante repasar estas definiciones.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Viscosidad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resistencia interna que presenta un fluido al fluir.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fluidos viscosos tienen una alta resistencia al flujo, mientras que los fluidos no viscosos tienen una baja resistencia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Estados de agregación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Los </a:t>
            </a:r>
            <a:r>
              <a:rPr lang="es-MX" sz="4000" b="1" i="0" dirty="0">
                <a:solidFill>
                  <a:srgbClr val="FF0000"/>
                </a:solidFill>
                <a:effectLst/>
                <a:latin typeface="Söhne"/>
              </a:rPr>
              <a:t>estados de agregación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, también conocidos como estados de la materia, son las formas en las que se puede encontrar la materia en función de su </a:t>
            </a:r>
            <a:r>
              <a:rPr lang="es-MX" sz="4000" b="1" i="0" dirty="0">
                <a:solidFill>
                  <a:srgbClr val="002060"/>
                </a:solidFill>
                <a:effectLst/>
                <a:latin typeface="Söhne"/>
              </a:rPr>
              <a:t>estructura molecular 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y las condiciones de </a:t>
            </a:r>
            <a:r>
              <a:rPr lang="es-MX" sz="4000" b="1" i="0" dirty="0">
                <a:solidFill>
                  <a:srgbClr val="00B050"/>
                </a:solidFill>
                <a:effectLst/>
                <a:latin typeface="Söhne"/>
              </a:rPr>
              <a:t>temperatura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s-MX" sz="4000" b="1" i="0" dirty="0">
                <a:solidFill>
                  <a:srgbClr val="FF0000"/>
                </a:solidFill>
                <a:effectLst/>
                <a:latin typeface="Söhne"/>
              </a:rPr>
              <a:t>presión</a:t>
            </a:r>
            <a:r>
              <a:rPr lang="es-MX" sz="4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5283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Viscosidad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mide en unidades de viscosidad, como el poise (P) o el </a:t>
            </a:r>
            <a:r>
              <a:rPr lang="es-MX" sz="3600" dirty="0" err="1">
                <a:solidFill>
                  <a:schemeClr val="tx2"/>
                </a:solidFill>
                <a:latin typeface="Söhne"/>
              </a:rPr>
              <a:t>centipoise</a:t>
            </a:r>
            <a:r>
              <a:rPr lang="es-MX" sz="3600" dirty="0">
                <a:solidFill>
                  <a:schemeClr val="tx2"/>
                </a:solidFill>
                <a:latin typeface="Söhne"/>
              </a:rPr>
              <a:t> (</a:t>
            </a:r>
            <a:r>
              <a:rPr lang="es-MX" sz="3600" dirty="0" err="1">
                <a:solidFill>
                  <a:schemeClr val="tx2"/>
                </a:solidFill>
                <a:latin typeface="Söhne"/>
              </a:rPr>
              <a:t>cP</a:t>
            </a:r>
            <a:r>
              <a:rPr lang="es-MX" sz="3600" dirty="0">
                <a:solidFill>
                  <a:schemeClr val="tx2"/>
                </a:solidFill>
                <a:latin typeface="Söhne"/>
              </a:rPr>
              <a:t>).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Motor de un carro&#10;&#10;Descripción generada automáticamente con confianza baja">
            <a:extLst>
              <a:ext uri="{FF2B5EF4-FFF2-40B4-BE49-F238E27FC236}">
                <a16:creationId xmlns:a16="http://schemas.microsoft.com/office/drawing/2014/main" id="{240AE8AA-87F6-E4E1-A31C-864D068CD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1" y="3849329"/>
            <a:ext cx="3617329" cy="2359742"/>
          </a:xfrm>
          <a:prstGeom prst="rect">
            <a:avLst/>
          </a:prstGeom>
        </p:spPr>
      </p:pic>
      <p:pic>
        <p:nvPicPr>
          <p:cNvPr id="5" name="Imagen 4" descr="Imagen que contiene taza, café, interior, tabla&#10;&#10;Descripción generada automáticamente">
            <a:extLst>
              <a:ext uri="{FF2B5EF4-FFF2-40B4-BE49-F238E27FC236}">
                <a16:creationId xmlns:a16="http://schemas.microsoft.com/office/drawing/2014/main" id="{4F63EAF8-AE1E-C1FD-EEE8-9986B7130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26" y="3849329"/>
            <a:ext cx="3012548" cy="2256503"/>
          </a:xfrm>
          <a:prstGeom prst="rect">
            <a:avLst/>
          </a:prstGeom>
        </p:spPr>
      </p:pic>
      <p:pic>
        <p:nvPicPr>
          <p:cNvPr id="7" name="Imagen 6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07F74B4E-ABEC-8F4A-14F3-8D61D84BD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88" y="3849328"/>
            <a:ext cx="3481776" cy="23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Tensión superficial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1826984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fuerza que actúa en la superficie de un líquido y tiende a disminuir su área superficial.</a:t>
            </a:r>
            <a:endParaRPr lang="es-MX" sz="3600" dirty="0">
              <a:solidFill>
                <a:schemeClr val="tx2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351FFBD-0CDF-C2EB-43CC-CA763FD144CF}"/>
              </a:ext>
            </a:extLst>
          </p:cNvPr>
          <p:cNvSpPr txBox="1">
            <a:spLocks/>
          </p:cNvSpPr>
          <p:nvPr/>
        </p:nvSpPr>
        <p:spPr>
          <a:xfrm>
            <a:off x="4881715" y="3721682"/>
            <a:ext cx="6970973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la responsable de la formación de gotas y de la capacidad de algunos líquidos para "mojarse" o formar una capa sobre una superficie.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4" name="Imagen 3" descr="Imagen que contiene lluvia&#10;&#10;Descripción generada automáticamente">
            <a:extLst>
              <a:ext uri="{FF2B5EF4-FFF2-40B4-BE49-F238E27FC236}">
                <a16:creationId xmlns:a16="http://schemas.microsoft.com/office/drawing/2014/main" id="{BF2CE0FC-98FF-A0E3-5848-7F4E9F6F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4" y="3505544"/>
            <a:ext cx="355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Tensión superficial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Se mide en unidades de energía por unidad de área.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Un pájaro volando sobre el agua&#10;&#10;Descripción generada automáticamente con confianza baja">
            <a:extLst>
              <a:ext uri="{FF2B5EF4-FFF2-40B4-BE49-F238E27FC236}">
                <a16:creationId xmlns:a16="http://schemas.microsoft.com/office/drawing/2014/main" id="{1CC833DE-2478-AD5E-0B3B-89E37D07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66" y="3429000"/>
            <a:ext cx="4290646" cy="29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MX" sz="4800" dirty="0"/>
              <a:t>Capilaridad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785813" y="2532621"/>
            <a:ext cx="5790583" cy="385903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Es el fenómeno en el que un líquido asciende o desciende en un tubo delgado (capilar) debido a las fuerzas de cohesión y adhesión entre el líquido y las paredes del tubo.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4" name="Imagen 3" descr="Gráfico, Histograma">
            <a:extLst>
              <a:ext uri="{FF2B5EF4-FFF2-40B4-BE49-F238E27FC236}">
                <a16:creationId xmlns:a16="http://schemas.microsoft.com/office/drawing/2014/main" id="{41049C3A-B4DA-36BF-1312-404589C9B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4" r="13160" b="31046"/>
          <a:stretch/>
        </p:blipFill>
        <p:spPr>
          <a:xfrm>
            <a:off x="6976446" y="2423757"/>
            <a:ext cx="4734233" cy="35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Cohesión</a:t>
            </a:r>
          </a:p>
        </p:txBody>
      </p:sp>
      <p:pic>
        <p:nvPicPr>
          <p:cNvPr id="3" name="Imagen 2" descr="Imagen que contiene azul&#10;&#10;Descripción generada automáticamente">
            <a:extLst>
              <a:ext uri="{FF2B5EF4-FFF2-40B4-BE49-F238E27FC236}">
                <a16:creationId xmlns:a16="http://schemas.microsoft.com/office/drawing/2014/main" id="{F7D3E8FF-BD6E-89BD-1BDE-2C177A841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21587" b="-2"/>
          <a:stretch/>
        </p:blipFill>
        <p:spPr>
          <a:xfrm>
            <a:off x="336263" y="2194560"/>
            <a:ext cx="4489704" cy="3986784"/>
          </a:xfrm>
          <a:prstGeom prst="rect">
            <a:avLst/>
          </a:prstGeom>
          <a:noFill/>
        </p:spPr>
      </p:pic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283199" y="2194560"/>
            <a:ext cx="6572537" cy="398678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de atracción entre las moléculas del mismo tipo en un líquido.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responsable de la formación de gotas y de mantener unidas las partículas del líquido.</a:t>
            </a:r>
          </a:p>
        </p:txBody>
      </p:sp>
    </p:spTree>
    <p:extLst>
      <p:ext uri="{BB962C8B-B14F-4D97-AF65-F5344CB8AC3E}">
        <p14:creationId xmlns:p14="http://schemas.microsoft.com/office/powerpoint/2010/main" val="28344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Adhesión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5838020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de atracción entre las moléculas de diferentes sustancias.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Permite que un líquido moje o se adhiera a una superficie sólida.</a:t>
            </a:r>
          </a:p>
        </p:txBody>
      </p:sp>
      <p:pic>
        <p:nvPicPr>
          <p:cNvPr id="4" name="Imagen 3" descr="Imagen que contiene papalote, vuelo, grande, lago&#10;&#10;Descripción generada automáticamente">
            <a:extLst>
              <a:ext uri="{FF2B5EF4-FFF2-40B4-BE49-F238E27FC236}">
                <a16:creationId xmlns:a16="http://schemas.microsoft.com/office/drawing/2014/main" id="{C8417CFD-5CC9-30AA-64AE-056221CE0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76" y="2100859"/>
            <a:ext cx="4290798" cy="42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Incompresibilidad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propiedad de los fluidos que no pueden ser comprimidos o reducidos en volumen significativamente bajo presión.</a:t>
            </a:r>
          </a:p>
        </p:txBody>
      </p:sp>
    </p:spTree>
    <p:extLst>
      <p:ext uri="{BB962C8B-B14F-4D97-AF65-F5344CB8AC3E}">
        <p14:creationId xmlns:p14="http://schemas.microsoft.com/office/powerpoint/2010/main" val="4175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Incompresibilidad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Los líquidos se consideran incompresibles en comparación con los gases.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4933ED3-7563-D85F-910C-1793C4475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3927755"/>
            <a:ext cx="4380271" cy="2463902"/>
          </a:xfrm>
          <a:prstGeom prst="rect">
            <a:avLst/>
          </a:prstGeom>
        </p:spPr>
      </p:pic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E5B5B98-1C38-5D17-CE56-08D479EDB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10" y="3746090"/>
            <a:ext cx="4409278" cy="26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46240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Para este ejercicio tendrás que preparar una referencia tanto biográfica como de las contribuciones en el estudio de los fluidos de los siguientes personajes: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2639743514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8471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Blaise Pascal.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Daniel Bernoulli.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Jean-Louis-Marie Poiseuille.</a:t>
            </a:r>
          </a:p>
          <a:p>
            <a:pPr marL="781050" marR="30480" indent="-742950">
              <a:lnSpc>
                <a:spcPct val="1245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  <a:cs typeface="Tahoma"/>
              </a:rPr>
              <a:t>Incluye necesariamente a otro personaje.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327662092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sólido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871787"/>
            <a:ext cx="9628632" cy="398621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chemeClr val="tx2"/>
                </a:solidFill>
                <a:effectLst/>
                <a:latin typeface="Söhne"/>
              </a:rPr>
              <a:t>En este estado, las partículas de la materia están cercanas unas de otras y tienen una estructura ordenada. </a:t>
            </a:r>
            <a:endParaRPr lang="es-MX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3046240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Tendrás disponible una rúbrica en donde se mencionarán los elementos a considerar y el nivel de desempeño. Recuerda que es una guía muy clara en cuanto a lo que se espera que resuelvas.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137963197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708" y="2326615"/>
            <a:ext cx="10874326" cy="150735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spc="-20" dirty="0">
                <a:solidFill>
                  <a:schemeClr val="tx2"/>
                </a:solidFill>
                <a:cs typeface="Tahoma"/>
              </a:rPr>
              <a:t>El trabajo se deberá de enviar por Teams a más tardar el domingo 28 de mayo a las 20 horas.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86D738D-9D59-F82B-AFA3-3ACB53A67AF8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369" b="0" i="0" kern="1200">
                <a:solidFill>
                  <a:schemeClr val="hlink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MX" sz="5400" dirty="0">
                <a:solidFill>
                  <a:schemeClr val="bg2"/>
                </a:solidFill>
              </a:rPr>
              <a:t>Ejercicio 2 – Evaluación continua</a:t>
            </a: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726262D-44F2-62FD-1670-BC1084B3F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742" y="4348252"/>
            <a:ext cx="1626997" cy="1626997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1B8FDE62-FD06-3F8D-627C-FC8935C3FDE3}"/>
              </a:ext>
            </a:extLst>
          </p:cNvPr>
          <p:cNvSpPr txBox="1"/>
          <p:nvPr/>
        </p:nvSpPr>
        <p:spPr>
          <a:xfrm>
            <a:off x="562708" y="4467892"/>
            <a:ext cx="10874326" cy="150735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38100" marR="30480">
              <a:lnSpc>
                <a:spcPct val="124500"/>
              </a:lnSpc>
              <a:spcBef>
                <a:spcPts val="100"/>
              </a:spcBef>
            </a:pPr>
            <a:r>
              <a:rPr lang="es-MX" sz="4000" b="1" spc="-20" dirty="0">
                <a:solidFill>
                  <a:srgbClr val="0070C0"/>
                </a:solidFill>
                <a:cs typeface="Tahoma"/>
              </a:rPr>
              <a:t>Importante: </a:t>
            </a:r>
            <a:r>
              <a:rPr lang="es-MX" sz="4000" spc="-20" dirty="0">
                <a:solidFill>
                  <a:schemeClr val="tx2"/>
                </a:solidFill>
                <a:cs typeface="Tahoma"/>
              </a:rPr>
              <a:t>Este tipo de trabajos de desarrollo </a:t>
            </a:r>
            <a:r>
              <a:rPr lang="es-MX" sz="4000" b="1" spc="-20" dirty="0">
                <a:solidFill>
                  <a:srgbClr val="FF0000"/>
                </a:solidFill>
                <a:cs typeface="Tahoma"/>
              </a:rPr>
              <a:t>aportarán 3 puntos</a:t>
            </a:r>
            <a:r>
              <a:rPr lang="es-MX" sz="4000" spc="-20" dirty="0">
                <a:solidFill>
                  <a:schemeClr val="tx2"/>
                </a:solidFill>
                <a:cs typeface="Tahoma"/>
              </a:rPr>
              <a:t> en la evaluación continua!</a:t>
            </a:r>
            <a:endParaRPr lang="es-MX" sz="4000" dirty="0">
              <a:solidFill>
                <a:schemeClr val="tx2"/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56325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cantidad de masa por unidad de volumen de una sustancia.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representa por la letra griega rho (ρ) y se mide en unidades de masa por unidad de volumen, como kilogramos por metro cúbico (kg/m³).</a:t>
            </a:r>
          </a:p>
        </p:txBody>
      </p:sp>
    </p:spTree>
    <p:extLst>
      <p:ext uri="{BB962C8B-B14F-4D97-AF65-F5344CB8AC3E}">
        <p14:creationId xmlns:p14="http://schemas.microsoft.com/office/powerpoint/2010/main" val="39863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Densidades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FE6398-4143-4C8F-C6D5-B5510E1010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2434360"/>
              </p:ext>
            </p:extLst>
          </p:nvPr>
        </p:nvGraphicFramePr>
        <p:xfrm>
          <a:off x="754517" y="2551177"/>
          <a:ext cx="4494212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47106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247106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Aluminio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8900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19300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Platino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21400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B4894CF-8F62-D2C3-8DF6-5C8A62EB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859951"/>
              </p:ext>
            </p:extLst>
          </p:nvPr>
        </p:nvGraphicFramePr>
        <p:xfrm>
          <a:off x="5909481" y="2551177"/>
          <a:ext cx="5636526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8167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388359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Aceite de oliva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Sangre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Mercurio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13600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3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1 – Evaluación continua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A2FE6398-4143-4C8F-C6D5-B5510E1010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63931166"/>
              </p:ext>
            </p:extLst>
          </p:nvPr>
        </p:nvGraphicFramePr>
        <p:xfrm>
          <a:off x="767770" y="2816220"/>
          <a:ext cx="4494212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64544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1829668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Agua de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Glicerina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Plomo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Gasolina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B4894CF-8F62-D2C3-8DF6-5C8A62EB5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315602"/>
              </p:ext>
            </p:extLst>
          </p:nvPr>
        </p:nvGraphicFramePr>
        <p:xfrm>
          <a:off x="5856473" y="2811578"/>
          <a:ext cx="5778936" cy="384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30233">
                  <a:extLst>
                    <a:ext uri="{9D8B030D-6E8A-4147-A177-3AD203B41FA5}">
                      <a16:colId xmlns:a16="http://schemas.microsoft.com/office/drawing/2014/main" val="1186120529"/>
                    </a:ext>
                  </a:extLst>
                </a:gridCol>
                <a:gridCol w="2448703">
                  <a:extLst>
                    <a:ext uri="{9D8B030D-6E8A-4147-A177-3AD203B41FA5}">
                      <a16:colId xmlns:a16="http://schemas.microsoft.com/office/drawing/2014/main" val="176103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Sustancia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Kg/m</a:t>
                      </a:r>
                      <a:r>
                        <a:rPr lang="es-MX" sz="3600" baseline="30000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Leche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80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Cuerpo humano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6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Vidrio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Helio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0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2"/>
                          </a:solidFill>
                        </a:rPr>
                        <a:t>Cuarzo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909601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ACA5E7E-D412-46CB-AC76-C28230FE2A54}"/>
              </a:ext>
            </a:extLst>
          </p:cNvPr>
          <p:cNvSpPr txBox="1"/>
          <p:nvPr/>
        </p:nvSpPr>
        <p:spPr>
          <a:xfrm>
            <a:off x="503583" y="1850051"/>
            <a:ext cx="5963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Completa la siguiente tabla:</a:t>
            </a:r>
          </a:p>
        </p:txBody>
      </p:sp>
    </p:spTree>
    <p:extLst>
      <p:ext uri="{BB962C8B-B14F-4D97-AF65-F5344CB8AC3E}">
        <p14:creationId xmlns:p14="http://schemas.microsoft.com/office/powerpoint/2010/main" val="131973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historia del principio de Arquímedes empieza cuando el rey Hierón pidió a un orfebre que le hiciera una corona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Hierón le dio el oro pero cuando el orfebre le entregó la corona, el rey desconfió. Creía que le había engañado y que había sustituido parte del oro por cobre o plata.</a:t>
            </a:r>
          </a:p>
        </p:txBody>
      </p:sp>
    </p:spTree>
    <p:extLst>
      <p:ext uri="{BB962C8B-B14F-4D97-AF65-F5344CB8AC3E}">
        <p14:creationId xmlns:p14="http://schemas.microsoft.com/office/powerpoint/2010/main" val="7892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historia del principio de Arquímedes empieza cuando el rey Hierón pidió a un orfebre que le hiciera una corona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B811D2B-E58A-1B3F-2CDD-53F49C17A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18" y="4170394"/>
            <a:ext cx="2359606" cy="151974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59ABB75-311A-5E1C-FCD9-2B1B93EFBEC8}"/>
              </a:ext>
            </a:extLst>
          </p:cNvPr>
          <p:cNvSpPr/>
          <p:nvPr/>
        </p:nvSpPr>
        <p:spPr>
          <a:xfrm>
            <a:off x="5275385" y="4712677"/>
            <a:ext cx="2307101" cy="53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4BEBC52B-B4E7-0342-D8B5-C4CCBFB4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2" y="4170394"/>
            <a:ext cx="2835338" cy="17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 err="1">
                <a:solidFill>
                  <a:schemeClr val="tx2"/>
                </a:solidFill>
              </a:rPr>
              <a:t>Hieron</a:t>
            </a:r>
            <a:r>
              <a:rPr lang="es-MX" sz="3600" dirty="0">
                <a:solidFill>
                  <a:schemeClr val="tx2"/>
                </a:solidFill>
              </a:rPr>
              <a:t>, intrigado, pidió a Arquímedes que averiguara si la corona era de oro puro... sin estropearla, claro.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estaba intrigado. Sabía que el cobre y la plata eran más ligeros que el oro. </a:t>
            </a:r>
          </a:p>
        </p:txBody>
      </p:sp>
    </p:spTree>
    <p:extLst>
      <p:ext uri="{BB962C8B-B14F-4D97-AF65-F5344CB8AC3E}">
        <p14:creationId xmlns:p14="http://schemas.microsoft.com/office/powerpoint/2010/main" val="6843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Eso quería decir que un kilo de plata ocupa más volumen que uno de oro.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86093E3C-97CB-7E86-0D7B-739289DC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65490"/>
              </p:ext>
            </p:extLst>
          </p:nvPr>
        </p:nvGraphicFramePr>
        <p:xfrm>
          <a:off x="1735055" y="3341000"/>
          <a:ext cx="8128000" cy="3413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32978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37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Metal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Densidad</a:t>
                      </a:r>
                    </a:p>
                    <a:p>
                      <a:pPr algn="ctr"/>
                      <a:r>
                        <a:rPr lang="es-MX" sz="4000" dirty="0"/>
                        <a:t>(kg/m</a:t>
                      </a:r>
                      <a:r>
                        <a:rPr lang="es-MX" sz="4000" baseline="30000" dirty="0"/>
                        <a:t>3</a:t>
                      </a:r>
                      <a:r>
                        <a:rPr lang="es-MX" sz="4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7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19300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10500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48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8900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0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86093E3C-97CB-7E86-0D7B-739289DC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17673"/>
              </p:ext>
            </p:extLst>
          </p:nvPr>
        </p:nvGraphicFramePr>
        <p:xfrm>
          <a:off x="1552175" y="2398464"/>
          <a:ext cx="8128000" cy="3413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32978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37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Metal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Volumen</a:t>
                      </a:r>
                    </a:p>
                    <a:p>
                      <a:pPr algn="ctr"/>
                      <a:r>
                        <a:rPr lang="es-MX" sz="4000" dirty="0"/>
                        <a:t>(m</a:t>
                      </a:r>
                      <a:r>
                        <a:rPr lang="es-MX" sz="4000" baseline="30000" dirty="0"/>
                        <a:t>3</a:t>
                      </a:r>
                      <a:r>
                        <a:rPr lang="es-MX" sz="4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7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5.1813x10</a:t>
                      </a:r>
                      <a:r>
                        <a:rPr lang="es-MX" sz="4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Plata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9.5238x10</a:t>
                      </a:r>
                      <a:r>
                        <a:rPr lang="es-MX" sz="4000" baseline="300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48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Cobre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/>
                        <a:t>1.1235x10</a:t>
                      </a:r>
                      <a:r>
                        <a:rPr lang="es-MX" sz="4000" baseline="30000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/>
              <a:t>Estado sólido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type="body" sz="half" idx="2"/>
          </p:nvPr>
        </p:nvSpPr>
        <p:spPr>
          <a:xfrm>
            <a:off x="462264" y="2488197"/>
            <a:ext cx="5797858" cy="3711669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s-MX" sz="4000" b="0" i="0" dirty="0">
                <a:solidFill>
                  <a:schemeClr val="tx2"/>
                </a:solidFill>
                <a:effectLst/>
              </a:rPr>
              <a:t>Las partículas se mantienen en una posición fija, vibrando en su lugar, y tienen una forma y un volumen definidos.</a:t>
            </a:r>
            <a:endParaRPr lang="es-MX" sz="4000" dirty="0">
              <a:solidFill>
                <a:schemeClr val="tx2"/>
              </a:solidFill>
            </a:endParaRPr>
          </a:p>
        </p:txBody>
      </p:sp>
      <p:pic>
        <p:nvPicPr>
          <p:cNvPr id="3" name="Imagen 2" descr="Una bola blanca&#10;&#10;Descripción generada automáticamente con confianza baja">
            <a:extLst>
              <a:ext uri="{FF2B5EF4-FFF2-40B4-BE49-F238E27FC236}">
                <a16:creationId xmlns:a16="http://schemas.microsoft.com/office/drawing/2014/main" id="{A1AEDD21-E9E0-6D8A-0067-7AD12E11A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47" y="2128071"/>
            <a:ext cx="5389895" cy="3953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0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 Como Arquímedes sabía la cantidad de oro que Hierón había entregado a su orfebre, la solución era evidente.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Si la corona fuera de oro puro ocuparía un cierto volumen. </a:t>
            </a:r>
          </a:p>
        </p:txBody>
      </p:sp>
    </p:spTree>
    <p:extLst>
      <p:ext uri="{BB962C8B-B14F-4D97-AF65-F5344CB8AC3E}">
        <p14:creationId xmlns:p14="http://schemas.microsoft.com/office/powerpoint/2010/main" val="38519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La corona falsa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Si el orfebre era un avispado y había sustituido parte del oro por un peso equivalente de plata o cobre, entonces el volumen de la corona sería mayor.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El problema estaba en que no había forma de averiguar el volumen de la corona sin fundirla.</a:t>
            </a:r>
          </a:p>
        </p:txBody>
      </p:sp>
    </p:spTree>
    <p:extLst>
      <p:ext uri="{BB962C8B-B14F-4D97-AF65-F5344CB8AC3E}">
        <p14:creationId xmlns:p14="http://schemas.microsoft.com/office/powerpoint/2010/main" val="4871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estuvo dándole vueltas al problema sin éxito.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Pero un día, mientras se encontraba en los baños públicos, dio con la solución. </a:t>
            </a:r>
          </a:p>
        </p:txBody>
      </p:sp>
    </p:spTree>
    <p:extLst>
      <p:ext uri="{BB962C8B-B14F-4D97-AF65-F5344CB8AC3E}">
        <p14:creationId xmlns:p14="http://schemas.microsoft.com/office/powerpoint/2010/main" val="8748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Al introducirse en una bañera vio cómo el agua rebosaba. 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Imagen que contiene tabla, edificio, viejo, vino&#10;&#10;Descripción generada automáticamente">
            <a:extLst>
              <a:ext uri="{FF2B5EF4-FFF2-40B4-BE49-F238E27FC236}">
                <a16:creationId xmlns:a16="http://schemas.microsoft.com/office/drawing/2014/main" id="{C816B1C4-13CC-CDA5-4571-71C330095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55" y="2854585"/>
            <a:ext cx="4983806" cy="35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Todos nosotros hemos experimentado lo mismo pero es en estos pequeños detalles donde se ve trabajar el cerebro de un genio. </a:t>
            </a:r>
          </a:p>
        </p:txBody>
      </p:sp>
    </p:spTree>
    <p:extLst>
      <p:ext uri="{BB962C8B-B14F-4D97-AF65-F5344CB8AC3E}">
        <p14:creationId xmlns:p14="http://schemas.microsoft.com/office/powerpoint/2010/main" val="23028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Cuestión de volúmenes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327856" y="2087139"/>
            <a:ext cx="11533239" cy="152474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Arquímedes saltó como impulsado por un resorte. Acababa de resolver el problema. 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BB98A9F-4188-9939-DA32-E34E95E1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93" y="3429000"/>
            <a:ext cx="5374202" cy="275844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5CA7D96-A1AC-E408-5F11-3E4123F26231}"/>
              </a:ext>
            </a:extLst>
          </p:cNvPr>
          <p:cNvSpPr txBox="1">
            <a:spLocks/>
          </p:cNvSpPr>
          <p:nvPr/>
        </p:nvSpPr>
        <p:spPr>
          <a:xfrm>
            <a:off x="327856" y="3916309"/>
            <a:ext cx="5768144" cy="2133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Tan emocionado estaba que salió desnudo a la calle gritando “¡Eureka! ¡Eureka!”</a:t>
            </a:r>
          </a:p>
        </p:txBody>
      </p:sp>
    </p:spTree>
    <p:extLst>
      <p:ext uri="{BB962C8B-B14F-4D97-AF65-F5344CB8AC3E}">
        <p14:creationId xmlns:p14="http://schemas.microsoft.com/office/powerpoint/2010/main" val="12981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59"/>
            <a:ext cx="11533239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el peso de un fluido por unidad de volumen.</a:t>
            </a:r>
          </a:p>
        </p:txBody>
      </p:sp>
      <p:pic>
        <p:nvPicPr>
          <p:cNvPr id="3" name="Imagen 2" descr="Una licuadora con líquido dentro&#10;&#10;Descripción generada automáticamente con confianza baja">
            <a:extLst>
              <a:ext uri="{FF2B5EF4-FFF2-40B4-BE49-F238E27FC236}">
                <a16:creationId xmlns:a16="http://schemas.microsoft.com/office/drawing/2014/main" id="{85F0CC4C-D474-A91A-7F1E-7321728B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50" y="3095278"/>
            <a:ext cx="4564051" cy="3426081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7AF702F-385A-4B8F-6A1D-116C26022305}"/>
              </a:ext>
            </a:extLst>
          </p:cNvPr>
          <p:cNvSpPr txBox="1">
            <a:spLocks/>
          </p:cNvSpPr>
          <p:nvPr/>
        </p:nvSpPr>
        <p:spPr>
          <a:xfrm>
            <a:off x="243923" y="3316505"/>
            <a:ext cx="6671187" cy="3320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Se calcula dividiendo el peso del fluido por su volumen y se mide en unidades de fuerza por unidad de volumen, como newtons por metro cúbico (N/m³).</a:t>
            </a:r>
          </a:p>
        </p:txBody>
      </p:sp>
    </p:spTree>
    <p:extLst>
      <p:ext uri="{BB962C8B-B14F-4D97-AF65-F5344CB8AC3E}">
        <p14:creationId xmlns:p14="http://schemas.microsoft.com/office/powerpoint/2010/main" val="15561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Densidad y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01124" y="1828456"/>
            <a:ext cx="11113190" cy="2104439"/>
          </a:xfrm>
        </p:spPr>
        <p:txBody>
          <a:bodyPr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MX" sz="3600" dirty="0">
                <a:solidFill>
                  <a:schemeClr val="tx2"/>
                </a:solidFill>
              </a:rPr>
              <a:t>La </a:t>
            </a:r>
            <a:r>
              <a:rPr lang="es-MX" sz="3600" b="1" dirty="0">
                <a:solidFill>
                  <a:srgbClr val="FF0000"/>
                </a:solidFill>
              </a:rPr>
              <a:t>densidad</a:t>
            </a:r>
            <a:r>
              <a:rPr lang="es-MX" sz="3600" dirty="0">
                <a:solidFill>
                  <a:schemeClr val="tx2"/>
                </a:solidFill>
              </a:rPr>
              <a:t> es una medida de la masa por unidad de volumen y es una propiedad intrínseca de una sustancia.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53F3F94-8E4A-A503-2A1C-EF9F6D68DAA6}"/>
              </a:ext>
            </a:extLst>
          </p:cNvPr>
          <p:cNvSpPr txBox="1">
            <a:spLocks/>
          </p:cNvSpPr>
          <p:nvPr/>
        </p:nvSpPr>
        <p:spPr>
          <a:xfrm>
            <a:off x="701124" y="3749429"/>
            <a:ext cx="11113190" cy="2560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Mientras que el </a:t>
            </a:r>
            <a:r>
              <a:rPr lang="es-MX" sz="3600" b="1" dirty="0">
                <a:solidFill>
                  <a:srgbClr val="002060"/>
                </a:solidFill>
              </a:rPr>
              <a:t>peso específico</a:t>
            </a:r>
            <a:r>
              <a:rPr lang="es-MX" sz="3600" dirty="0">
                <a:solidFill>
                  <a:schemeClr val="tx2"/>
                </a:solidFill>
              </a:rPr>
              <a:t> es una medida del peso por unidad de volumen y tiene en cuenta la influencia de la gravedad.</a:t>
            </a:r>
          </a:p>
        </p:txBody>
      </p:sp>
    </p:spTree>
    <p:extLst>
      <p:ext uri="{BB962C8B-B14F-4D97-AF65-F5344CB8AC3E}">
        <p14:creationId xmlns:p14="http://schemas.microsoft.com/office/powerpoint/2010/main" val="19544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84844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Expresamos el peso específico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702570" y="3340604"/>
                <a:ext cx="2940036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peso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volumen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70" y="3340604"/>
                <a:ext cx="2940036" cy="948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3DCAEBD-F722-9AB0-C717-5D5E1E680B39}"/>
              </a:ext>
            </a:extLst>
          </p:cNvPr>
          <p:cNvSpPr txBox="1">
            <a:spLocks/>
          </p:cNvSpPr>
          <p:nvPr/>
        </p:nvSpPr>
        <p:spPr>
          <a:xfrm>
            <a:off x="462769" y="5291324"/>
            <a:ext cx="3719488" cy="84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Las unidades son: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17400E-A796-37BE-71A1-B0284FF0FE83}"/>
                  </a:ext>
                </a:extLst>
              </p:cNvPr>
              <p:cNvSpPr txBox="1"/>
              <p:nvPr/>
            </p:nvSpPr>
            <p:spPr>
              <a:xfrm>
                <a:off x="4582490" y="4970794"/>
                <a:ext cx="1180195" cy="116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4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4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4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4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4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317400E-A796-37BE-71A1-B0284FF0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90" y="4970794"/>
                <a:ext cx="1180195" cy="1168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3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8" grpId="0" build="p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El peso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F932C3B-127F-5A54-C140-819FB91733E6}"/>
              </a:ext>
            </a:extLst>
          </p:cNvPr>
          <p:cNvSpPr txBox="1">
            <a:spLocks/>
          </p:cNvSpPr>
          <p:nvPr/>
        </p:nvSpPr>
        <p:spPr>
          <a:xfrm>
            <a:off x="327856" y="2111850"/>
            <a:ext cx="11533239" cy="84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Recordemos de Física 1, que el peso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1EA6EDE-B007-1C3B-6A3D-D2ACDDB4BE16}"/>
                  </a:ext>
                </a:extLst>
              </p:cNvPr>
              <p:cNvSpPr txBox="1"/>
              <p:nvPr/>
            </p:nvSpPr>
            <p:spPr>
              <a:xfrm>
                <a:off x="4146698" y="3254740"/>
                <a:ext cx="19477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1EA6EDE-B007-1C3B-6A3D-D2ACDDB4B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698" y="3254740"/>
                <a:ext cx="19477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F689D8B-C305-BFA8-099D-A839315CAB87}"/>
              </a:ext>
            </a:extLst>
          </p:cNvPr>
          <p:cNvSpPr txBox="1">
            <a:spLocks/>
          </p:cNvSpPr>
          <p:nvPr/>
        </p:nvSpPr>
        <p:spPr>
          <a:xfrm>
            <a:off x="794478" y="4103183"/>
            <a:ext cx="7959777" cy="228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Donde: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es la masa,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es la aceleración debida a la gravedad.</a:t>
            </a:r>
          </a:p>
        </p:txBody>
      </p:sp>
    </p:spTree>
    <p:extLst>
      <p:ext uri="{BB962C8B-B14F-4D97-AF65-F5344CB8AC3E}">
        <p14:creationId xmlns:p14="http://schemas.microsoft.com/office/powerpoint/2010/main" val="19320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096086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están más separadas que en el estado sólido y tienen cierta libertad de movimiento. </a:t>
            </a:r>
          </a:p>
          <a:p>
            <a:pPr marL="0" indent="0" rtl="0">
              <a:buNone/>
            </a:pPr>
            <a:endParaRPr lang="es-MX" sz="3600" dirty="0">
              <a:solidFill>
                <a:schemeClr val="tx2"/>
              </a:solidFill>
              <a:latin typeface="Söhne"/>
            </a:endParaRPr>
          </a:p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pueden deslizarse y fluir unas sobre otras, adoptando la forma del recipiente que las contiene, pero mantienen un volumen constante.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2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167290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Ahora tendremos una expresión para el peso específico que relaciona la masa y el valor de 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762531" y="3759173"/>
                <a:ext cx="1928540" cy="948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s-MX" sz="3600" b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531" y="3759173"/>
                <a:ext cx="1928540" cy="948786"/>
              </a:xfrm>
              <a:prstGeom prst="rect">
                <a:avLst/>
              </a:prstGeom>
              <a:blipFill>
                <a:blip r:embed="rId3"/>
                <a:stretch>
                  <a:fillRect r="-6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Peso específico con la densidad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533239" cy="94852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De la expresión para la densidad: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/>
              <p:nvPr/>
            </p:nvSpPr>
            <p:spPr>
              <a:xfrm>
                <a:off x="3807502" y="2918676"/>
                <a:ext cx="1558953" cy="948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s-MX" sz="3600" b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B543125C-3CD7-C7C6-48FA-B0388D40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2" y="2918676"/>
                <a:ext cx="1558953" cy="948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27856" y="4117056"/>
            <a:ext cx="11533239" cy="1264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La expresión para el peso específico que relaciona la densidad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0B864-D04B-E49F-76BC-49550020E231}"/>
                  </a:ext>
                </a:extLst>
              </p:cNvPr>
              <p:cNvSpPr txBox="1"/>
              <p:nvPr/>
            </p:nvSpPr>
            <p:spPr>
              <a:xfrm>
                <a:off x="3807501" y="5157055"/>
                <a:ext cx="17721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5A0B864-D04B-E49F-76BC-49550020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1" y="5157055"/>
                <a:ext cx="17721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0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3" grpId="0" build="p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1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0664869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el peso específico del oro si su densidad es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02C55D9-5FAB-A31D-CE15-EC87CCC63E78}"/>
              </a:ext>
            </a:extLst>
          </p:cNvPr>
          <p:cNvGrpSpPr/>
          <p:nvPr/>
        </p:nvGrpSpPr>
        <p:grpSpPr>
          <a:xfrm>
            <a:off x="4031373" y="3643965"/>
            <a:ext cx="3314754" cy="1376066"/>
            <a:chOff x="4031373" y="3643965"/>
            <a:chExt cx="3314754" cy="1376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403137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F46FBE3-3105-9136-B07E-052AA58CF16E}"/>
              </a:ext>
            </a:extLst>
          </p:cNvPr>
          <p:cNvGrpSpPr/>
          <p:nvPr/>
        </p:nvGrpSpPr>
        <p:grpSpPr>
          <a:xfrm>
            <a:off x="6277451" y="3643965"/>
            <a:ext cx="5637249" cy="1790730"/>
            <a:chOff x="6277451" y="3643965"/>
            <a:chExt cx="5637249" cy="179073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54275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19300</m:t>
                            </m:r>
                            <m:f>
                              <m:f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9.81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4038415" y="5610944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12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¿Qué unidades debo indicar?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500737" y="2537960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91251D-F8C5-DCAD-2850-0399FE23097B}"/>
                  </a:ext>
                </a:extLst>
              </p:cNvPr>
              <p:cNvSpPr txBox="1"/>
              <p:nvPr/>
            </p:nvSpPr>
            <p:spPr>
              <a:xfrm>
                <a:off x="3005074" y="3943863"/>
                <a:ext cx="4446410" cy="1052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=189333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391251D-F8C5-DCAD-2850-0399FE230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4" y="3943863"/>
                <a:ext cx="4446410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0485A3-4498-9F37-0D7D-F97BB6EDB2FA}"/>
                  </a:ext>
                </a:extLst>
              </p:cNvPr>
              <p:cNvSpPr txBox="1"/>
              <p:nvPr/>
            </p:nvSpPr>
            <p:spPr>
              <a:xfrm>
                <a:off x="3005074" y="5460368"/>
                <a:ext cx="3329373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=189333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40485A3-4498-9F37-0D7D-F97BB6ED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4" y="5460368"/>
                <a:ext cx="3329373" cy="103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8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0664869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el peso específico del oro si su densidad es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19300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02C55D9-5FAB-A31D-CE15-EC87CCC63E78}"/>
              </a:ext>
            </a:extLst>
          </p:cNvPr>
          <p:cNvGrpSpPr/>
          <p:nvPr/>
        </p:nvGrpSpPr>
        <p:grpSpPr>
          <a:xfrm>
            <a:off x="4031373" y="3643965"/>
            <a:ext cx="3314754" cy="1376066"/>
            <a:chOff x="4031373" y="3643965"/>
            <a:chExt cx="3314754" cy="1376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399" y="4466033"/>
                  <a:ext cx="1772152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403137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F46FBE3-3105-9136-B07E-052AA58CF16E}"/>
              </a:ext>
            </a:extLst>
          </p:cNvPr>
          <p:cNvGrpSpPr/>
          <p:nvPr/>
        </p:nvGrpSpPr>
        <p:grpSpPr>
          <a:xfrm>
            <a:off x="6277451" y="3643965"/>
            <a:ext cx="5637249" cy="1790730"/>
            <a:chOff x="6277451" y="3643965"/>
            <a:chExt cx="5637249" cy="179073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542753" y="3643965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19300</m:t>
                            </m:r>
                            <m:f>
                              <m:fPr>
                                <m:ctrlPr>
                                  <a:rPr lang="es-MX" sz="3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i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kg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9.81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1" y="4189867"/>
                  <a:ext cx="5637249" cy="12448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C030AD0-6A6F-F9F2-E514-4F72BC3DEB41}"/>
              </a:ext>
            </a:extLst>
          </p:cNvPr>
          <p:cNvGrpSpPr/>
          <p:nvPr/>
        </p:nvGrpSpPr>
        <p:grpSpPr>
          <a:xfrm>
            <a:off x="4038415" y="5610944"/>
            <a:ext cx="6498315" cy="1085682"/>
            <a:chOff x="4038415" y="5610944"/>
            <a:chExt cx="6498315" cy="1085682"/>
          </a:xfrm>
        </p:grpSpPr>
        <p:sp>
          <p:nvSpPr>
            <p:cNvPr id="8" name="Marcador de contenido 2">
              <a:extLst>
                <a:ext uri="{FF2B5EF4-FFF2-40B4-BE49-F238E27FC236}">
                  <a16:creationId xmlns:a16="http://schemas.microsoft.com/office/drawing/2014/main" id="{054A7ABD-155C-5252-4F1B-7A05497B117A}"/>
                </a:ext>
              </a:extLst>
            </p:cNvPr>
            <p:cNvSpPr txBox="1">
              <a:spLocks/>
            </p:cNvSpPr>
            <p:nvPr/>
          </p:nvSpPr>
          <p:spPr>
            <a:xfrm>
              <a:off x="4038415" y="5742751"/>
              <a:ext cx="2347395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Resultado: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/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=189333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FD88F6F-0884-8489-3163-268D85B81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753" y="5610944"/>
                  <a:ext cx="3993977" cy="1085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766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2 de peso específico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118621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el peso y el peso específico de un cubo de aluminio cuyo volumen es 27 cm3 y su masa es de 284 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384355" y="3674981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018469F-2843-D9DB-75EC-1D3A05080512}"/>
              </a:ext>
            </a:extLst>
          </p:cNvPr>
          <p:cNvGrpSpPr/>
          <p:nvPr/>
        </p:nvGrpSpPr>
        <p:grpSpPr>
          <a:xfrm>
            <a:off x="3070329" y="372542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BEC4743-442B-E967-427A-5C0637C6CCA8}"/>
              </a:ext>
            </a:extLst>
          </p:cNvPr>
          <p:cNvSpPr txBox="1">
            <a:spLocks/>
          </p:cNvSpPr>
          <p:nvPr/>
        </p:nvSpPr>
        <p:spPr>
          <a:xfrm>
            <a:off x="6406097" y="3827677"/>
            <a:ext cx="5329920" cy="2815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Para un manejo más oportuno de las cantidades, tendremos que ajustar el valor de g a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46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  <p:bldP spid="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Conversión de unidades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43923" y="2194560"/>
            <a:ext cx="11118621" cy="123444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Pasemos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  <a:r>
              <a:rPr lang="es-MX" sz="3600" dirty="0">
                <a:solidFill>
                  <a:schemeClr val="tx2"/>
                </a:solidFill>
              </a:rPr>
              <a:t> a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EC4ED9-2133-044B-552A-77AE8419C459}"/>
                  </a:ext>
                </a:extLst>
              </p:cNvPr>
              <p:cNvSpPr txBox="1"/>
              <p:nvPr/>
            </p:nvSpPr>
            <p:spPr>
              <a:xfrm>
                <a:off x="1948721" y="3429000"/>
                <a:ext cx="6242222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9.81 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100 </m:t>
                              </m:r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cm</m:t>
                              </m:r>
                            </m:num>
                            <m:den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=981 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cm</m:t>
                          </m:r>
                        </m:num>
                        <m:den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DEC4ED9-2133-044B-552A-77AE8419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21" y="3429000"/>
                <a:ext cx="6242222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8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Regresamos al 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981 cm/s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5EDEAAD-625E-4DA2-63BF-4C351E6BBFE0}"/>
              </a:ext>
            </a:extLst>
          </p:cNvPr>
          <p:cNvGrpSpPr/>
          <p:nvPr/>
        </p:nvGrpSpPr>
        <p:grpSpPr>
          <a:xfrm>
            <a:off x="6362541" y="2111407"/>
            <a:ext cx="4678396" cy="1570149"/>
            <a:chOff x="6362541" y="2111407"/>
            <a:chExt cx="4678396" cy="1570149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362541" y="211140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 1: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362541" y="2732514"/>
                  <a:ext cx="4678396" cy="949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284 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981</m:t>
                            </m:r>
                            <m:f>
                              <m:f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s-MX" sz="36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cm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541" y="2732514"/>
                  <a:ext cx="4678396" cy="9490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3047787" y="4825959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 1: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5896828" y="4704268"/>
                <a:ext cx="4665832" cy="982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=2786074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28" y="4704268"/>
                <a:ext cx="4665832" cy="982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61FC2D19-E9AB-1A47-26A6-ED1F4A016D0B}"/>
              </a:ext>
            </a:extLst>
          </p:cNvPr>
          <p:cNvGrpSpPr/>
          <p:nvPr/>
        </p:nvGrpSpPr>
        <p:grpSpPr>
          <a:xfrm>
            <a:off x="2779722" y="194467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2177EB-69EF-47A1-1C5C-4FEA4E6E0E99}"/>
                  </a:ext>
                </a:extLst>
              </p:cNvPr>
              <p:cNvSpPr txBox="1"/>
              <p:nvPr/>
            </p:nvSpPr>
            <p:spPr>
              <a:xfrm>
                <a:off x="5790054" y="6002747"/>
                <a:ext cx="466583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=2786074 </m:t>
                      </m:r>
                      <m:r>
                        <m:rPr>
                          <m:nor/>
                        </m:rPr>
                        <a:rPr lang="es-MX" sz="3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di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2177EB-69EF-47A1-1C5C-4FEA4E6E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54" y="6002747"/>
                <a:ext cx="466583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Regresamos al Ejercicio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m = 284 g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V = 27 cm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</a:t>
            </a:r>
            <a:r>
              <a:rPr lang="es-MX" sz="3600">
                <a:solidFill>
                  <a:schemeClr val="tx2"/>
                </a:solidFill>
              </a:rPr>
              <a:t>= 981 cm</a:t>
            </a:r>
            <a:r>
              <a:rPr lang="es-MX" sz="3600" dirty="0">
                <a:solidFill>
                  <a:schemeClr val="tx2"/>
                </a:solidFill>
              </a:rPr>
              <a:t>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5EDEAAD-625E-4DA2-63BF-4C351E6BBFE0}"/>
              </a:ext>
            </a:extLst>
          </p:cNvPr>
          <p:cNvGrpSpPr/>
          <p:nvPr/>
        </p:nvGrpSpPr>
        <p:grpSpPr>
          <a:xfrm>
            <a:off x="6362541" y="2111407"/>
            <a:ext cx="3314754" cy="1707045"/>
            <a:chOff x="6362541" y="2111407"/>
            <a:chExt cx="3314754" cy="1707045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3FC80D1-B68A-DF71-2501-6FDCAEAEE6EF}"/>
                </a:ext>
              </a:extLst>
            </p:cNvPr>
            <p:cNvSpPr txBox="1">
              <a:spLocks/>
            </p:cNvSpPr>
            <p:nvPr/>
          </p:nvSpPr>
          <p:spPr>
            <a:xfrm>
              <a:off x="6362541" y="211140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Sustitución 2: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/>
                <p:nvPr/>
              </p:nvSpPr>
              <p:spPr>
                <a:xfrm>
                  <a:off x="6362541" y="2732514"/>
                  <a:ext cx="3129190" cy="1085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278604 </m:t>
                            </m:r>
                            <m:r>
                              <m:rPr>
                                <m:nor/>
                              </m:rPr>
                              <a:rPr lang="es-MX" sz="36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di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27</m:t>
                            </m:r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s-MX" sz="36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cm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1B3D9FC9-525F-BCDC-3CA0-FF7680B6F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541" y="2732514"/>
                  <a:ext cx="3129190" cy="10859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3552234" y="4981267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 2: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5896828" y="4704268"/>
                <a:ext cx="4665832" cy="1052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=10318.66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di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cm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828" y="4704268"/>
                <a:ext cx="4665832" cy="1052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61FC2D19-E9AB-1A47-26A6-ED1F4A016D0B}"/>
              </a:ext>
            </a:extLst>
          </p:cNvPr>
          <p:cNvGrpSpPr/>
          <p:nvPr/>
        </p:nvGrpSpPr>
        <p:grpSpPr>
          <a:xfrm>
            <a:off x="2779722" y="1944677"/>
            <a:ext cx="3314754" cy="2470136"/>
            <a:chOff x="3070329" y="3725427"/>
            <a:chExt cx="3314754" cy="2470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/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5A0B864-D04B-E49F-76BC-49550020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640" y="5158420"/>
                  <a:ext cx="1571456" cy="10371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070329" y="3725427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Expresiones: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394" y="4437226"/>
                  <a:ext cx="1947776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992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fuerza aplicada sobre un área determinada. 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define como la fuerza dividida por el área y se mide en unidades de presión, como pascales (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) o libras por pulgada cuadrada (psi).</a:t>
            </a:r>
          </a:p>
        </p:txBody>
      </p:sp>
      <p:pic>
        <p:nvPicPr>
          <p:cNvPr id="3" name="Imagen 2" descr="Un reloj de manecillas&#10;&#10;Descripción generada automáticamente con confianza media">
            <a:extLst>
              <a:ext uri="{FF2B5EF4-FFF2-40B4-BE49-F238E27FC236}">
                <a16:creationId xmlns:a16="http://schemas.microsoft.com/office/drawing/2014/main" id="{E838A41F-9045-77D4-4B4E-E9909D48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03" y="4127425"/>
            <a:ext cx="3948181" cy="2627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B2DE621-6ACC-4BAF-42F3-E0DD6124864A}"/>
                  </a:ext>
                </a:extLst>
              </p:cNvPr>
              <p:cNvSpPr txBox="1"/>
              <p:nvPr/>
            </p:nvSpPr>
            <p:spPr>
              <a:xfrm>
                <a:off x="2263514" y="5081328"/>
                <a:ext cx="1303690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B2DE621-6ACC-4BAF-42F3-E0DD61248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14" y="5081328"/>
                <a:ext cx="1303690" cy="103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8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280160" y="2096086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están más separadas que en el estado sólido y tienen cierta libertad de movimiento.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266F0C-3EB3-FF62-7864-7BBE1F26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4" y="3252337"/>
            <a:ext cx="4859196" cy="36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228749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continuación, se enlista las unidades de presión más comunes y sus equivalencias entre sistemas de medición:</a:t>
            </a:r>
          </a:p>
        </p:txBody>
      </p:sp>
    </p:spTree>
    <p:extLst>
      <p:ext uri="{BB962C8B-B14F-4D97-AF65-F5344CB8AC3E}">
        <p14:creationId xmlns:p14="http://schemas.microsoft.com/office/powerpoint/2010/main" val="40410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78854"/>
                  </p:ext>
                </p:extLst>
              </p:nvPr>
            </p:nvGraphicFramePr>
            <p:xfrm>
              <a:off x="699965" y="363060"/>
              <a:ext cx="10789021" cy="6365241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299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Pascal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Pa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s-MX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din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MX" sz="4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cm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s-MX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lb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MX" sz="4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6894.74 </m:t>
                                </m:r>
                                <m:f>
                                  <m:f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s-MX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918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atmósfera (atm)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al nivel del 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101.325 kPa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3405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 una altitud 111 m a 15</a:t>
                          </a:r>
                          <a:r>
                            <a:rPr lang="es-MX" sz="2800" baseline="30000" dirty="0">
                              <a:solidFill>
                                <a:schemeClr val="tx2"/>
                              </a:solidFill>
                            </a:rPr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MX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864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778854"/>
                  </p:ext>
                </p:extLst>
              </p:nvPr>
            </p:nvGraphicFramePr>
            <p:xfrm>
              <a:off x="699965" y="363060"/>
              <a:ext cx="10789021" cy="6365241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1249109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Pascal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Pa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17563" t="-64390" r="-100358" b="-36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17563" t="-64390" r="-358" b="-3678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  <a:tr h="1245172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psi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117563" t="-164390" r="-100358" b="-26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3"/>
                          <a:stretch>
                            <a:fillRect l="-217563" t="-164390" r="-358" b="-2678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91832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atmósfera (atm)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al nivel del 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101.325 kPa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3405897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Presión que ejerce la atmósfera terrestre a una altitud 111 m a 15</a:t>
                          </a:r>
                          <a:r>
                            <a:rPr lang="es-MX" sz="2800" baseline="30000" dirty="0">
                              <a:solidFill>
                                <a:schemeClr val="tx2"/>
                              </a:solidFill>
                            </a:rPr>
                            <a:t>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7563" t="-260000" r="-358" b="-9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8645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11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383959"/>
                  </p:ext>
                </p:extLst>
              </p:nvPr>
            </p:nvGraphicFramePr>
            <p:xfrm>
              <a:off x="699965" y="1442352"/>
              <a:ext cx="10789021" cy="3352800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299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milímetro de mercurio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mmHg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Es la presión que recibe un cuerpo cuando se sumerge en mercurio a un milímetro de profundidad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4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133.32 </m:t>
                                </m:r>
                                <m:r>
                                  <m:rPr>
                                    <m:nor/>
                                  </m:rPr>
                                  <a:rPr lang="es-MX" sz="40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Pa</m:t>
                                </m:r>
                              </m:oMath>
                            </m:oMathPara>
                          </a14:m>
                          <a:endParaRPr lang="es-MX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3805BF96-75A7-82EC-9416-50F2CA5105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383959"/>
                  </p:ext>
                </p:extLst>
              </p:nvPr>
            </p:nvGraphicFramePr>
            <p:xfrm>
              <a:off x="699965" y="1442352"/>
              <a:ext cx="10789021" cy="3352800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3987483">
                      <a:extLst>
                        <a:ext uri="{9D8B030D-6E8A-4147-A177-3AD203B41FA5}">
                          <a16:colId xmlns:a16="http://schemas.microsoft.com/office/drawing/2014/main" val="1296972196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664240851"/>
                        </a:ext>
                      </a:extLst>
                    </a:gridCol>
                    <a:gridCol w="3400769">
                      <a:extLst>
                        <a:ext uri="{9D8B030D-6E8A-4147-A177-3AD203B41FA5}">
                          <a16:colId xmlns:a16="http://schemas.microsoft.com/office/drawing/2014/main" val="341818502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Unidad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Definición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4000" dirty="0">
                              <a:solidFill>
                                <a:schemeClr val="bg2"/>
                              </a:solidFill>
                            </a:rPr>
                            <a:t>Equivalencia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57919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1 milímetro de mercurio (</a:t>
                          </a:r>
                          <a:r>
                            <a:rPr lang="es-MX" sz="4000" dirty="0" err="1">
                              <a:solidFill>
                                <a:schemeClr val="tx2"/>
                              </a:solidFill>
                            </a:rPr>
                            <a:t>mmHg</a:t>
                          </a:r>
                          <a:r>
                            <a:rPr lang="es-MX" sz="400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s-MX" sz="2800" dirty="0">
                              <a:solidFill>
                                <a:schemeClr val="tx2"/>
                              </a:solidFill>
                            </a:rPr>
                            <a:t>Es la presión que recibe un cuerpo cuando se sumerge en mercurio a un milímetro de profundidad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17563" t="-30275" r="-358" b="-6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85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4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Conversión de unidades de presión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330683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br>
              <a:rPr lang="es-MX" sz="3600" dirty="0">
                <a:solidFill>
                  <a:schemeClr val="tx2"/>
                </a:solidFill>
              </a:rPr>
            </a:br>
            <a:r>
              <a:rPr lang="es-MX" sz="3600" dirty="0">
                <a:solidFill>
                  <a:schemeClr val="tx2"/>
                </a:solidFill>
              </a:rPr>
              <a:t>De las tablas anteriores tendremos la oportunidad de extender las unidades de presión, mediante la conversión entre unidades de los mismos sistemas y entre el sistema métrico y el inglés.</a:t>
            </a:r>
          </a:p>
        </p:txBody>
      </p:sp>
      <p:pic>
        <p:nvPicPr>
          <p:cNvPr id="2" name="Gráfico 1" descr="Notas adhesivas  con relleno sólido">
            <a:extLst>
              <a:ext uri="{FF2B5EF4-FFF2-40B4-BE49-F238E27FC236}">
                <a16:creationId xmlns:a16="http://schemas.microsoft.com/office/drawing/2014/main" id="{21795F71-80A6-4EA8-1C8A-158FDD73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720" y="4736603"/>
            <a:ext cx="1842600" cy="1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 - Evaluación continua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994110" y="1828456"/>
            <a:ext cx="10493828" cy="330683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br>
              <a:rPr lang="es-MX" sz="3600" dirty="0">
                <a:solidFill>
                  <a:schemeClr val="tx2"/>
                </a:solidFill>
              </a:rPr>
            </a:br>
            <a:r>
              <a:rPr lang="es-MX" sz="3600" dirty="0">
                <a:solidFill>
                  <a:schemeClr val="tx2"/>
                </a:solidFill>
              </a:rPr>
              <a:t>Realiza la conversión de las siguientes unidades de presión, detallando todo el procedimiento: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Factores de conversión.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Operaciones.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Cancelación de unidades.</a:t>
            </a:r>
          </a:p>
          <a:p>
            <a:pPr marL="742950" indent="-742950">
              <a:buAutoNum type="arabicPeriod"/>
            </a:pPr>
            <a:r>
              <a:rPr lang="es-MX" sz="3600" dirty="0">
                <a:solidFill>
                  <a:schemeClr val="tx2"/>
                </a:solidFill>
              </a:rPr>
              <a:t>Resultado.</a:t>
            </a:r>
          </a:p>
        </p:txBody>
      </p:sp>
      <p:pic>
        <p:nvPicPr>
          <p:cNvPr id="2" name="Gráfico 1" descr="Lista de comprobación con relleno sólido">
            <a:extLst>
              <a:ext uri="{FF2B5EF4-FFF2-40B4-BE49-F238E27FC236}">
                <a16:creationId xmlns:a16="http://schemas.microsoft.com/office/drawing/2014/main" id="{51396785-20DB-C15C-B239-D565456D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6720" y="3886200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Unidades de presión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805BF96-75A7-82EC-9416-50F2CA510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50305"/>
              </p:ext>
            </p:extLst>
          </p:nvPr>
        </p:nvGraphicFramePr>
        <p:xfrm>
          <a:off x="2400350" y="1147399"/>
          <a:ext cx="7388252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987483">
                  <a:extLst>
                    <a:ext uri="{9D8B030D-6E8A-4147-A177-3AD203B41FA5}">
                      <a16:colId xmlns:a16="http://schemas.microsoft.com/office/drawing/2014/main" val="1296972196"/>
                    </a:ext>
                  </a:extLst>
                </a:gridCol>
                <a:gridCol w="3400769">
                  <a:extLst>
                    <a:ext uri="{9D8B030D-6E8A-4147-A177-3AD203B41FA5}">
                      <a16:colId xmlns:a16="http://schemas.microsoft.com/office/drawing/2014/main" val="3664240851"/>
                    </a:ext>
                  </a:extLst>
                </a:gridCol>
              </a:tblGrid>
              <a:tr h="29997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bg2"/>
                          </a:solidFill>
                        </a:rPr>
                        <a:t>Convertir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bg2"/>
                          </a:solidFill>
                        </a:rPr>
                        <a:t>A unidades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atm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atm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din/cm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1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din/cm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 err="1">
                          <a:solidFill>
                            <a:schemeClr val="tx2"/>
                          </a:solidFill>
                        </a:rPr>
                        <a:t>mmHg</a:t>
                      </a:r>
                      <a:endParaRPr lang="es-MX" sz="4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N/m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0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atm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14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1 </a:t>
                      </a:r>
                      <a:r>
                        <a:rPr lang="es-MX" sz="4000" dirty="0" err="1">
                          <a:solidFill>
                            <a:schemeClr val="tx2"/>
                          </a:solidFill>
                        </a:rPr>
                        <a:t>mmHg</a:t>
                      </a:r>
                      <a:endParaRPr lang="es-MX" sz="40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4000" dirty="0">
                          <a:solidFill>
                            <a:schemeClr val="tx2"/>
                          </a:solidFill>
                        </a:rPr>
                        <a:t>lb/in</a:t>
                      </a:r>
                      <a:r>
                        <a:rPr lang="es-MX" sz="40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0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9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 - Evaluación continua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1114032" y="2390298"/>
            <a:ext cx="10493828" cy="160054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Presentar solo el valor sin las operaciones, no se considerará como ejercicio resuelto.</a:t>
            </a:r>
          </a:p>
        </p:txBody>
      </p:sp>
      <p:pic>
        <p:nvPicPr>
          <p:cNvPr id="5" name="Gráfico 4" descr="Lápiz con relleno sólido">
            <a:extLst>
              <a:ext uri="{FF2B5EF4-FFF2-40B4-BE49-F238E27FC236}">
                <a16:creationId xmlns:a16="http://schemas.microsoft.com/office/drawing/2014/main" id="{1CF1E1EF-4F2D-4532-48C5-FE3020446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5245" y="4226140"/>
            <a:ext cx="871190" cy="871190"/>
          </a:xfrm>
          <a:prstGeom prst="rect">
            <a:avLst/>
          </a:prstGeom>
        </p:spPr>
      </p:pic>
      <p:pic>
        <p:nvPicPr>
          <p:cNvPr id="7" name="Gráfico 6" descr="Narración contorno">
            <a:extLst>
              <a:ext uri="{FF2B5EF4-FFF2-40B4-BE49-F238E27FC236}">
                <a16:creationId xmlns:a16="http://schemas.microsoft.com/office/drawing/2014/main" id="{E37CFAA4-6FC6-9087-4D9F-C1355D080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982" y="3990842"/>
            <a:ext cx="1949466" cy="19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2743201" y="2194560"/>
            <a:ext cx="9130352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presión ejercida por un fluido en reposo debido a la acción de su propio peso.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FF36791-852F-CE17-B238-BB729A89AF9C}"/>
              </a:ext>
            </a:extLst>
          </p:cNvPr>
          <p:cNvSpPr txBox="1">
            <a:spLocks/>
          </p:cNvSpPr>
          <p:nvPr/>
        </p:nvSpPr>
        <p:spPr>
          <a:xfrm>
            <a:off x="4913194" y="4275161"/>
            <a:ext cx="7138198" cy="1402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A medida que aumenta la profundidad en un fluido, la presión hidrostática también aumenta.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C48306C7-08A8-E475-046C-687BC8E46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8" y="2332061"/>
            <a:ext cx="3295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60"/>
            <a:ext cx="11079074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hidrostática (</a:t>
            </a:r>
            <a:r>
              <a:rPr lang="es-MX" sz="3600" dirty="0" err="1">
                <a:solidFill>
                  <a:schemeClr val="tx2"/>
                </a:solidFill>
              </a:rPr>
              <a:t>P</a:t>
            </a:r>
            <a:r>
              <a:rPr lang="es-MX" sz="3600" baseline="-25000" dirty="0" err="1">
                <a:solidFill>
                  <a:schemeClr val="tx2"/>
                </a:solidFill>
              </a:rPr>
              <a:t>h</a:t>
            </a:r>
            <a:r>
              <a:rPr lang="es-MX" sz="3600" dirty="0">
                <a:solidFill>
                  <a:schemeClr val="tx2"/>
                </a:solidFill>
              </a:rPr>
              <a:t>) se relaciona con el peso específico (P</a:t>
            </a:r>
            <a:r>
              <a:rPr lang="es-MX" sz="3600" baseline="-25000" dirty="0">
                <a:solidFill>
                  <a:schemeClr val="tx2"/>
                </a:solidFill>
              </a:rPr>
              <a:t>e</a:t>
            </a:r>
            <a:r>
              <a:rPr lang="es-MX" sz="3600" dirty="0">
                <a:solidFill>
                  <a:schemeClr val="tx2"/>
                </a:solidFill>
              </a:rPr>
              <a:t>) del líquido y con la altura (h):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C743260-6FAD-6DC7-2203-EA3EC65B426A}"/>
                  </a:ext>
                </a:extLst>
              </p:cNvPr>
              <p:cNvSpPr txBox="1"/>
              <p:nvPr/>
            </p:nvSpPr>
            <p:spPr>
              <a:xfrm>
                <a:off x="2821899" y="4154986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C743260-6FAD-6DC7-2203-EA3EC65B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899" y="4154986"/>
                <a:ext cx="60935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60"/>
            <a:ext cx="11079074" cy="1362114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Recordemos que el peso específico se expresa como: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FF36791-852F-CE17-B238-BB729A89AF9C}"/>
              </a:ext>
            </a:extLst>
          </p:cNvPr>
          <p:cNvSpPr txBox="1">
            <a:spLocks/>
          </p:cNvSpPr>
          <p:nvPr/>
        </p:nvSpPr>
        <p:spPr>
          <a:xfrm>
            <a:off x="794478" y="4245181"/>
            <a:ext cx="10433155" cy="1402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Podemos expresar la presión hidrostática como función de la densidad del líquido: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C5E979F-090B-9D49-111C-93507CEE0AA9}"/>
                  </a:ext>
                </a:extLst>
              </p:cNvPr>
              <p:cNvSpPr txBox="1"/>
              <p:nvPr/>
            </p:nvSpPr>
            <p:spPr>
              <a:xfrm>
                <a:off x="2642017" y="3214892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C5E979F-090B-9D49-111C-93507CEE0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17" y="3214892"/>
                <a:ext cx="60935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B0DD56D-3588-A64A-634F-D31A93A08952}"/>
                  </a:ext>
                </a:extLst>
              </p:cNvPr>
              <p:cNvSpPr txBox="1"/>
              <p:nvPr/>
            </p:nvSpPr>
            <p:spPr>
              <a:xfrm>
                <a:off x="2642017" y="5615948"/>
                <a:ext cx="60935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s-MX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B0DD56D-3588-A64A-634F-D31A93A08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17" y="5615948"/>
                <a:ext cx="60935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44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 build="p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líquido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1918131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Las partículas pueden deslizarse y fluir unas sobre otras, adoptando la forma del recipiente que las contiene, pero mantienen un volumen constante.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50067E8-5660-5443-BFE0-8EF078484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5" y="3906390"/>
            <a:ext cx="2427493" cy="2751713"/>
          </a:xfrm>
          <a:prstGeom prst="rect">
            <a:avLst/>
          </a:prstGeom>
        </p:spPr>
      </p:pic>
      <p:pic>
        <p:nvPicPr>
          <p:cNvPr id="9" name="Imagen 8" descr="Imagen que contiene interior, tabla, botella, computadora&#10;&#10;Descripción generada automáticamente">
            <a:extLst>
              <a:ext uri="{FF2B5EF4-FFF2-40B4-BE49-F238E27FC236}">
                <a16:creationId xmlns:a16="http://schemas.microsoft.com/office/drawing/2014/main" id="{AFC9A918-F56C-22B0-E7D5-905C3D61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7" y="3906390"/>
            <a:ext cx="3231955" cy="2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Ejemplo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94479" y="2194559"/>
            <a:ext cx="11079074" cy="283498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Un buzo se encuentra a 10 m de profundidad en el mar.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s-MX" sz="3600" dirty="0">
                <a:solidFill>
                  <a:schemeClr val="tx2"/>
                </a:solidFill>
              </a:rPr>
              <a:t>¿Cuál es la presión?</a:t>
            </a:r>
          </a:p>
        </p:txBody>
      </p:sp>
    </p:spTree>
    <p:extLst>
      <p:ext uri="{BB962C8B-B14F-4D97-AF65-F5344CB8AC3E}">
        <p14:creationId xmlns:p14="http://schemas.microsoft.com/office/powerpoint/2010/main" val="37876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277256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al ejercicio presión hidrostática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1030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10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1030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=100940 </m:t>
                    </m:r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7ED6955-9CB5-7152-42E4-9237B19625CE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0E56AD-B256-57B5-4BBC-5E0D7E5760AE}"/>
                  </a:ext>
                </a:extLst>
              </p:cNvPr>
              <p:cNvSpPr txBox="1"/>
              <p:nvPr/>
            </p:nvSpPr>
            <p:spPr>
              <a:xfrm>
                <a:off x="8401864" y="5603333"/>
                <a:ext cx="2344986" cy="786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100940</m:t>
                    </m:r>
                    <m:f>
                      <m:fPr>
                        <m:ctrlP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0E56AD-B256-57B5-4BBC-5E0D7E57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864" y="5603333"/>
                <a:ext cx="2344986" cy="786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8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1" grpId="0"/>
      <p:bldP spid="11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10277256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Solución al ejercicio presión hidrostática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227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1030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10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1030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9.81</m:t>
                          </m:r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6796219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4A7ABD-155C-5252-4F1B-7A05497B117A}"/>
              </a:ext>
            </a:extLst>
          </p:cNvPr>
          <p:cNvSpPr txBox="1">
            <a:spLocks/>
          </p:cNvSpPr>
          <p:nvPr/>
        </p:nvSpPr>
        <p:spPr>
          <a:xfrm>
            <a:off x="237480" y="5707096"/>
            <a:ext cx="2742267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Resultado: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/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=100940 </m:t>
                    </m:r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FD88F6F-0884-8489-3163-268D85B8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3" y="5603333"/>
                <a:ext cx="6113812" cy="829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7ED6955-9CB5-7152-42E4-9237B19625CE}"/>
              </a:ext>
            </a:extLst>
          </p:cNvPr>
          <p:cNvGrpSpPr/>
          <p:nvPr/>
        </p:nvGrpSpPr>
        <p:grpSpPr>
          <a:xfrm>
            <a:off x="3300011" y="1873082"/>
            <a:ext cx="3314754" cy="1265797"/>
            <a:chOff x="3300011" y="1873082"/>
            <a:chExt cx="3314754" cy="1265797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25CC476D-12EC-2734-5561-81D18BDD0AB5}"/>
                </a:ext>
              </a:extLst>
            </p:cNvPr>
            <p:cNvSpPr txBox="1">
              <a:spLocks/>
            </p:cNvSpPr>
            <p:nvPr/>
          </p:nvSpPr>
          <p:spPr>
            <a:xfrm>
              <a:off x="3300011" y="1873082"/>
              <a:ext cx="3314754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500"/>
                </a:spcBef>
                <a:buFont typeface="Wingdings" panose="05000000000000000000" pitchFamily="2" charset="2"/>
                <a:buChar char="§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s-MX" sz="3600" b="1" dirty="0">
                  <a:solidFill>
                    <a:srgbClr val="FF0000"/>
                  </a:solidFill>
                </a:rPr>
                <a:t>Expresión:</a:t>
              </a:r>
              <a:endParaRPr lang="es-MX" sz="3600" baseline="300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304670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E973E28-CA0F-B6FB-A3F8-71B28FECE544}"/>
                  </a:ext>
                </a:extLst>
              </p:cNvPr>
              <p:cNvSpPr txBox="1"/>
              <p:nvPr/>
            </p:nvSpPr>
            <p:spPr>
              <a:xfrm>
                <a:off x="8401864" y="5690635"/>
                <a:ext cx="23449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100940 </m:t>
                    </m:r>
                    <m:r>
                      <m:rPr>
                        <m:nor/>
                      </m:rPr>
                      <a:rPr lang="es-MX" sz="36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s-MX" sz="3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s-MX" sz="3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E973E28-CA0F-B6FB-A3F8-71B28FEC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864" y="5690635"/>
                <a:ext cx="234498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8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389745" y="2194559"/>
            <a:ext cx="6208426" cy="283498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Luis le pregunta a Juan cómo puede saber si el agua puede subir hasta su departamento sin necesidad de usar una bomba, ya que su departamento está a 8 metros de altura con respecto a la planta baja.</a:t>
            </a:r>
          </a:p>
        </p:txBody>
      </p:sp>
      <p:pic>
        <p:nvPicPr>
          <p:cNvPr id="3" name="Gráfico 2" descr="Perfil de hombre contorno">
            <a:extLst>
              <a:ext uri="{FF2B5EF4-FFF2-40B4-BE49-F238E27FC236}">
                <a16:creationId xmlns:a16="http://schemas.microsoft.com/office/drawing/2014/main" id="{4741E12E-C984-90B8-555F-D011A1B04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4293" y="5477257"/>
            <a:ext cx="914400" cy="914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015BC6-A162-18DF-3C4B-7B03C697D2A1}"/>
              </a:ext>
            </a:extLst>
          </p:cNvPr>
          <p:cNvSpPr/>
          <p:nvPr/>
        </p:nvSpPr>
        <p:spPr>
          <a:xfrm>
            <a:off x="8109679" y="2023672"/>
            <a:ext cx="2533337" cy="43679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F665E5-29D2-08D5-775E-B00A5C141C27}"/>
              </a:ext>
            </a:extLst>
          </p:cNvPr>
          <p:cNvSpPr/>
          <p:nvPr/>
        </p:nvSpPr>
        <p:spPr>
          <a:xfrm>
            <a:off x="8289561" y="319300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535B4A-C9DF-25DB-E897-A910D9347DCC}"/>
              </a:ext>
            </a:extLst>
          </p:cNvPr>
          <p:cNvSpPr/>
          <p:nvPr/>
        </p:nvSpPr>
        <p:spPr>
          <a:xfrm>
            <a:off x="8289561" y="471584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F00FC2-175E-5C48-39A7-9C23CB25FB25}"/>
              </a:ext>
            </a:extLst>
          </p:cNvPr>
          <p:cNvSpPr/>
          <p:nvPr/>
        </p:nvSpPr>
        <p:spPr>
          <a:xfrm>
            <a:off x="8289561" y="3954424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82FAB90-4319-9FC0-129E-AE95A1533D09}"/>
              </a:ext>
            </a:extLst>
          </p:cNvPr>
          <p:cNvSpPr/>
          <p:nvPr/>
        </p:nvSpPr>
        <p:spPr>
          <a:xfrm>
            <a:off x="8335480" y="547725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E4B4E1-98A1-05A6-F35C-B55622547011}"/>
              </a:ext>
            </a:extLst>
          </p:cNvPr>
          <p:cNvSpPr/>
          <p:nvPr/>
        </p:nvSpPr>
        <p:spPr>
          <a:xfrm>
            <a:off x="8289561" y="243159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Gráfico 4" descr="Colegial contorno">
            <a:extLst>
              <a:ext uri="{FF2B5EF4-FFF2-40B4-BE49-F238E27FC236}">
                <a16:creationId xmlns:a16="http://schemas.microsoft.com/office/drawing/2014/main" id="{782E25BE-3B45-9C07-F5C0-A17AD4AE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8793" y="2047456"/>
            <a:ext cx="914400" cy="9144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7205135-6363-340F-8A3E-ABA71ED6A8A5}"/>
              </a:ext>
            </a:extLst>
          </p:cNvPr>
          <p:cNvCxnSpPr/>
          <p:nvPr/>
        </p:nvCxnSpPr>
        <p:spPr>
          <a:xfrm>
            <a:off x="5711252" y="6391657"/>
            <a:ext cx="40473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09F4AC-2DA5-018A-A6C0-FC2C90316B25}"/>
              </a:ext>
            </a:extLst>
          </p:cNvPr>
          <p:cNvCxnSpPr/>
          <p:nvPr/>
        </p:nvCxnSpPr>
        <p:spPr>
          <a:xfrm>
            <a:off x="7765380" y="2686423"/>
            <a:ext cx="0" cy="3705234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2F1CA65-52ED-CDA0-036E-5A3B302671E0}"/>
              </a:ext>
            </a:extLst>
          </p:cNvPr>
          <p:cNvCxnSpPr/>
          <p:nvPr/>
        </p:nvCxnSpPr>
        <p:spPr>
          <a:xfrm>
            <a:off x="7412635" y="2686423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4945FE-7C7C-E901-1B3A-0BF2F312F02E}"/>
              </a:ext>
            </a:extLst>
          </p:cNvPr>
          <p:cNvSpPr txBox="1"/>
          <p:nvPr/>
        </p:nvSpPr>
        <p:spPr>
          <a:xfrm>
            <a:off x="6942469" y="4017019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8 m</a:t>
            </a:r>
          </a:p>
        </p:txBody>
      </p:sp>
    </p:spTree>
    <p:extLst>
      <p:ext uri="{BB962C8B-B14F-4D97-AF65-F5344CB8AC3E}">
        <p14:creationId xmlns:p14="http://schemas.microsoft.com/office/powerpoint/2010/main" val="4210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hidrostática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69627" y="2194560"/>
            <a:ext cx="11392524" cy="159795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Juan le pregunta con qué presión llega el agua a la planta baja, Luis le contesta que es de 40 kPa.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21711FBC-84A6-F34F-A1BB-D1D00FEC30AF}"/>
              </a:ext>
            </a:extLst>
          </p:cNvPr>
          <p:cNvSpPr txBox="1">
            <a:spLocks/>
          </p:cNvSpPr>
          <p:nvPr/>
        </p:nvSpPr>
        <p:spPr>
          <a:xfrm>
            <a:off x="569627" y="4158615"/>
            <a:ext cx="11392524" cy="1597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Juan afirma: entonces sí podemos saber si se necesitará una bomba para que suba el agua.</a:t>
            </a:r>
          </a:p>
        </p:txBody>
      </p:sp>
    </p:spTree>
    <p:extLst>
      <p:ext uri="{BB962C8B-B14F-4D97-AF65-F5344CB8AC3E}">
        <p14:creationId xmlns:p14="http://schemas.microsoft.com/office/powerpoint/2010/main" val="7704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Resolviendo el caso del agua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BD509-9E7A-E8A9-1270-8E2F8E292CFF}"/>
              </a:ext>
            </a:extLst>
          </p:cNvPr>
          <p:cNvSpPr txBox="1">
            <a:spLocks/>
          </p:cNvSpPr>
          <p:nvPr/>
        </p:nvSpPr>
        <p:spPr>
          <a:xfrm>
            <a:off x="237480" y="1944677"/>
            <a:ext cx="3314754" cy="356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Datos:</a:t>
            </a: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  <a:latin typeface="Symbol" panose="05050102010706020507" pitchFamily="18" charset="2"/>
              </a:rPr>
              <a:t>r</a:t>
            </a:r>
            <a:r>
              <a:rPr lang="es-MX" sz="3600" dirty="0">
                <a:solidFill>
                  <a:schemeClr val="tx2"/>
                </a:solidFill>
              </a:rPr>
              <a:t> = 1000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h = ? 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P = 40 kPa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</a:rPr>
              <a:t>g = 9.81 m/s</a:t>
            </a:r>
            <a:r>
              <a:rPr lang="es-MX" sz="3600" baseline="30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552234" y="3429000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552234" y="4010168"/>
                <a:ext cx="5248937" cy="1605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40000 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Pa</m:t>
                          </m:r>
                        </m:num>
                        <m:den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1000 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234" y="4010168"/>
                <a:ext cx="5248937" cy="160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5CC476D-12EC-2734-5561-81D18BDD0AB5}"/>
              </a:ext>
            </a:extLst>
          </p:cNvPr>
          <p:cNvSpPr txBox="1">
            <a:spLocks/>
          </p:cNvSpPr>
          <p:nvPr/>
        </p:nvSpPr>
        <p:spPr>
          <a:xfrm>
            <a:off x="3300011" y="1873082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Expresión: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A0B631-8E24-AB23-FF02-3DF3BE8F6FEA}"/>
              </a:ext>
            </a:extLst>
          </p:cNvPr>
          <p:cNvGrpSpPr/>
          <p:nvPr/>
        </p:nvGrpSpPr>
        <p:grpSpPr>
          <a:xfrm>
            <a:off x="3568076" y="2326927"/>
            <a:ext cx="5268219" cy="1134285"/>
            <a:chOff x="3568076" y="2326927"/>
            <a:chExt cx="5268219" cy="113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/>
                <p:nvPr/>
              </p:nvSpPr>
              <p:spPr>
                <a:xfrm>
                  <a:off x="3568076" y="2584881"/>
                  <a:ext cx="212782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A9B823B5-D65B-6805-30DA-981B51B3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076" y="2584881"/>
                  <a:ext cx="212782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03437BE1-EDD2-E321-4246-B589B02FEEF0}"/>
                </a:ext>
              </a:extLst>
            </p:cNvPr>
            <p:cNvSpPr/>
            <p:nvPr/>
          </p:nvSpPr>
          <p:spPr>
            <a:xfrm>
              <a:off x="6096000" y="2726357"/>
              <a:ext cx="889416" cy="335718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1835CFEB-F37F-311D-C516-898A46AF74C1}"/>
                    </a:ext>
                  </a:extLst>
                </p:cNvPr>
                <p:cNvSpPr txBox="1"/>
                <p:nvPr/>
              </p:nvSpPr>
              <p:spPr>
                <a:xfrm>
                  <a:off x="7208670" y="2326927"/>
                  <a:ext cx="1627625" cy="1134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oMath>
                    </m:oMathPara>
                  </a14:m>
                  <a:endParaRPr lang="es-MX" sz="36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1835CFEB-F37F-311D-C516-898A46AF7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670" y="2326927"/>
                  <a:ext cx="1627625" cy="11342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04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Revisando las unidades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3FC80D1-B68A-DF71-2501-6FDCAEAEE6EF}"/>
              </a:ext>
            </a:extLst>
          </p:cNvPr>
          <p:cNvSpPr txBox="1">
            <a:spLocks/>
          </p:cNvSpPr>
          <p:nvPr/>
        </p:nvSpPr>
        <p:spPr>
          <a:xfrm>
            <a:off x="374319" y="1869679"/>
            <a:ext cx="3314754" cy="82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b="1" dirty="0">
                <a:solidFill>
                  <a:srgbClr val="FF0000"/>
                </a:solidFill>
              </a:rPr>
              <a:t>Sustitución:</a:t>
            </a:r>
            <a:endParaRPr lang="es-MX" sz="36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/>
              <p:nvPr/>
            </p:nvSpPr>
            <p:spPr>
              <a:xfrm>
                <a:off x="374319" y="2560558"/>
                <a:ext cx="5248937" cy="1605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40000 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Pa</m:t>
                          </m:r>
                        </m:num>
                        <m:den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9.81 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1000 </m:t>
                              </m:r>
                              <m:f>
                                <m:f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B3D9FC9-525F-BCDC-3CA0-FF7680B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19" y="2560558"/>
                <a:ext cx="5248937" cy="160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2221190-9F58-0BA7-B8F2-BA2880B157F9}"/>
                  </a:ext>
                </a:extLst>
              </p:cNvPr>
              <p:cNvSpPr txBox="1"/>
              <p:nvPr/>
            </p:nvSpPr>
            <p:spPr>
              <a:xfrm>
                <a:off x="6963906" y="2560558"/>
                <a:ext cx="1782989" cy="1930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2221190-9F58-0BA7-B8F2-BA2880B15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06" y="2560558"/>
                <a:ext cx="1782989" cy="1930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4996DDD-78F0-A450-4AE5-02F1761EA427}"/>
                  </a:ext>
                </a:extLst>
              </p:cNvPr>
              <p:cNvSpPr txBox="1"/>
              <p:nvPr/>
            </p:nvSpPr>
            <p:spPr>
              <a:xfrm>
                <a:off x="8943059" y="2140154"/>
                <a:ext cx="1782989" cy="2397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s-MX" sz="36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3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MX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F4996DDD-78F0-A450-4AE5-02F1761EA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059" y="2140154"/>
                <a:ext cx="1782989" cy="239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097D6E4-A344-4C7A-1700-7902C7FCADBF}"/>
                  </a:ext>
                </a:extLst>
              </p:cNvPr>
              <p:cNvSpPr txBox="1"/>
              <p:nvPr/>
            </p:nvSpPr>
            <p:spPr>
              <a:xfrm>
                <a:off x="1183253" y="4580963"/>
                <a:ext cx="2255874" cy="1952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36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MX" sz="36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s-MX" sz="36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097D6E4-A344-4C7A-1700-7902C7FC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53" y="4580963"/>
                <a:ext cx="2255874" cy="1952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2793D4C-4A30-427D-BCEB-9FDAE30E6AE0}"/>
                  </a:ext>
                </a:extLst>
              </p:cNvPr>
              <p:cNvSpPr txBox="1"/>
              <p:nvPr/>
            </p:nvSpPr>
            <p:spPr>
              <a:xfrm>
                <a:off x="3586086" y="4850786"/>
                <a:ext cx="2382704" cy="1208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MX" sz="360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2793D4C-4A30-427D-BCEB-9FDAE30E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86" y="4850786"/>
                <a:ext cx="2382704" cy="1208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EC42F77-B6B8-0B1C-1535-23E6A0711A97}"/>
                  </a:ext>
                </a:extLst>
              </p:cNvPr>
              <p:cNvSpPr txBox="1"/>
              <p:nvPr/>
            </p:nvSpPr>
            <p:spPr>
              <a:xfrm>
                <a:off x="6094476" y="5178151"/>
                <a:ext cx="4984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EC42F77-B6B8-0B1C-1535-23E6A0711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76" y="5178151"/>
                <a:ext cx="49840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3667954-580D-DBA3-D561-E4FC63D272B9}"/>
                  </a:ext>
                </a:extLst>
              </p:cNvPr>
              <p:cNvSpPr txBox="1"/>
              <p:nvPr/>
            </p:nvSpPr>
            <p:spPr>
              <a:xfrm>
                <a:off x="7985735" y="5280032"/>
                <a:ext cx="25789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=4.081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3667954-580D-DBA3-D561-E4FC63D2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35" y="5280032"/>
                <a:ext cx="257897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Conclusión del ejercicio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569627" y="2194560"/>
            <a:ext cx="5831648" cy="159795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Juan le dice a Luis que tendrá que comprar una bomba, ya que la altura máxima a la que sube el agua es 4.081 m.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BEB8DB-6CD0-27A7-4DFB-0C4945EA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2" y="4639815"/>
            <a:ext cx="1392937" cy="1392937"/>
          </a:xfrm>
          <a:prstGeom prst="rect">
            <a:avLst/>
          </a:prstGeom>
        </p:spPr>
      </p:pic>
      <p:pic>
        <p:nvPicPr>
          <p:cNvPr id="5" name="Gráfico 4" descr="Perfil de hombre contorno">
            <a:extLst>
              <a:ext uri="{FF2B5EF4-FFF2-40B4-BE49-F238E27FC236}">
                <a16:creationId xmlns:a16="http://schemas.microsoft.com/office/drawing/2014/main" id="{91981E2B-7077-E111-9747-ED91E7DD6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1252" y="5529722"/>
            <a:ext cx="914400" cy="914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84CD4CF-4800-3997-DF1D-28D92E75C0D2}"/>
              </a:ext>
            </a:extLst>
          </p:cNvPr>
          <p:cNvSpPr/>
          <p:nvPr/>
        </p:nvSpPr>
        <p:spPr>
          <a:xfrm>
            <a:off x="8109679" y="2023672"/>
            <a:ext cx="2533337" cy="43679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CA9E77-A55A-AE15-4431-BDB21C8D68FF}"/>
              </a:ext>
            </a:extLst>
          </p:cNvPr>
          <p:cNvSpPr/>
          <p:nvPr/>
        </p:nvSpPr>
        <p:spPr>
          <a:xfrm>
            <a:off x="8289561" y="319300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046F37D-FA49-AAFE-DC52-CD618569ECB7}"/>
              </a:ext>
            </a:extLst>
          </p:cNvPr>
          <p:cNvSpPr/>
          <p:nvPr/>
        </p:nvSpPr>
        <p:spPr>
          <a:xfrm>
            <a:off x="8289561" y="471584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DAE5CD-2D6A-EF87-6727-02CAD44EC535}"/>
              </a:ext>
            </a:extLst>
          </p:cNvPr>
          <p:cNvSpPr/>
          <p:nvPr/>
        </p:nvSpPr>
        <p:spPr>
          <a:xfrm>
            <a:off x="8289561" y="3954424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93684A-CF05-0EA7-CB45-A84DC6A29F4F}"/>
              </a:ext>
            </a:extLst>
          </p:cNvPr>
          <p:cNvSpPr/>
          <p:nvPr/>
        </p:nvSpPr>
        <p:spPr>
          <a:xfrm>
            <a:off x="8335480" y="5477257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D4269E-423F-F27D-38BD-316A81248884}"/>
              </a:ext>
            </a:extLst>
          </p:cNvPr>
          <p:cNvSpPr/>
          <p:nvPr/>
        </p:nvSpPr>
        <p:spPr>
          <a:xfrm>
            <a:off x="8289561" y="2431591"/>
            <a:ext cx="989350" cy="509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Gráfico 11" descr="Colegial contorno">
            <a:extLst>
              <a:ext uri="{FF2B5EF4-FFF2-40B4-BE49-F238E27FC236}">
                <a16:creationId xmlns:a16="http://schemas.microsoft.com/office/drawing/2014/main" id="{D4AC9898-2CEB-5EC9-7BEA-276D76BC3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8793" y="2047456"/>
            <a:ext cx="914400" cy="9144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9E870BD-AB84-0326-4DDA-9A42A544E342}"/>
              </a:ext>
            </a:extLst>
          </p:cNvPr>
          <p:cNvCxnSpPr/>
          <p:nvPr/>
        </p:nvCxnSpPr>
        <p:spPr>
          <a:xfrm>
            <a:off x="5711252" y="6391657"/>
            <a:ext cx="404734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6C3CA3-2AB6-2976-9E77-EBF8B4EFCF5F}"/>
              </a:ext>
            </a:extLst>
          </p:cNvPr>
          <p:cNvCxnSpPr>
            <a:cxnSpLocks/>
          </p:cNvCxnSpPr>
          <p:nvPr/>
        </p:nvCxnSpPr>
        <p:spPr>
          <a:xfrm flipH="1">
            <a:off x="7765380" y="4243112"/>
            <a:ext cx="22010" cy="2148545"/>
          </a:xfrm>
          <a:prstGeom prst="straightConnector1">
            <a:avLst/>
          </a:prstGeom>
          <a:ln w="285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EE99690-BF40-FEEB-6DB2-AEEA060C60A8}"/>
              </a:ext>
            </a:extLst>
          </p:cNvPr>
          <p:cNvCxnSpPr/>
          <p:nvPr/>
        </p:nvCxnSpPr>
        <p:spPr>
          <a:xfrm>
            <a:off x="7465101" y="4207664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B698D7-F98F-855E-2B70-DC522DFBEB90}"/>
              </a:ext>
            </a:extLst>
          </p:cNvPr>
          <p:cNvSpPr txBox="1"/>
          <p:nvPr/>
        </p:nvSpPr>
        <p:spPr>
          <a:xfrm>
            <a:off x="5913594" y="3927311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4.081 m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E939977-C902-707F-3449-8EC0BDA7290F}"/>
              </a:ext>
            </a:extLst>
          </p:cNvPr>
          <p:cNvCxnSpPr/>
          <p:nvPr/>
        </p:nvCxnSpPr>
        <p:spPr>
          <a:xfrm flipV="1">
            <a:off x="7779895" y="2686423"/>
            <a:ext cx="7495" cy="152124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B05876F-C50D-C09C-E4FE-48D119E52864}"/>
              </a:ext>
            </a:extLst>
          </p:cNvPr>
          <p:cNvCxnSpPr/>
          <p:nvPr/>
        </p:nvCxnSpPr>
        <p:spPr>
          <a:xfrm>
            <a:off x="7419119" y="2686423"/>
            <a:ext cx="6445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7B74AF8-A7D9-A2C4-46A7-99B081039E58}"/>
              </a:ext>
            </a:extLst>
          </p:cNvPr>
          <p:cNvSpPr txBox="1"/>
          <p:nvPr/>
        </p:nvSpPr>
        <p:spPr>
          <a:xfrm>
            <a:off x="6873540" y="2161913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tx2"/>
                </a:solidFill>
              </a:rPr>
              <a:t>8 m</a:t>
            </a:r>
          </a:p>
        </p:txBody>
      </p:sp>
    </p:spTree>
    <p:extLst>
      <p:ext uri="{BB962C8B-B14F-4D97-AF65-F5344CB8AC3E}">
        <p14:creationId xmlns:p14="http://schemas.microsoft.com/office/powerpoint/2010/main" val="20485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presión ejercida por la columna de aire en la atmósfera debido a la fuerza gravitatoria de la Tierra.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nivel del mar, la presión atmosférica promedio es de aproximadamente 101.325 pascales (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r>
              <a:rPr lang="es-MX" sz="3600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115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996022" cy="160881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temperatura de ebullición del agua varía dependiendo de la presión atmosférica.</a:t>
            </a:r>
          </a:p>
        </p:txBody>
      </p:sp>
      <p:pic>
        <p:nvPicPr>
          <p:cNvPr id="3" name="Imagen 2" descr="Una taza de cafe&#10;&#10;Descripción generada automáticamente con confianza baja">
            <a:extLst>
              <a:ext uri="{FF2B5EF4-FFF2-40B4-BE49-F238E27FC236}">
                <a16:creationId xmlns:a16="http://schemas.microsoft.com/office/drawing/2014/main" id="{86B58BB3-401A-D24B-C4A3-F90322E6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15" y="3803374"/>
            <a:ext cx="28575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800" dirty="0"/>
              <a:t>Estado gaseoso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1162173" y="2184577"/>
            <a:ext cx="9628632" cy="44735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sz="3600" b="0" i="0" dirty="0">
                <a:solidFill>
                  <a:schemeClr val="tx2"/>
                </a:solidFill>
                <a:effectLst/>
                <a:latin typeface="Söhne"/>
              </a:rPr>
              <a:t>En este estado, las partículas están muy separadas y se mueven rápidamente en todas las direcciones.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CFB7A2B-5507-489B-3B90-B08089DE2896}"/>
              </a:ext>
            </a:extLst>
          </p:cNvPr>
          <p:cNvSpPr txBox="1">
            <a:spLocks/>
          </p:cNvSpPr>
          <p:nvPr/>
        </p:nvSpPr>
        <p:spPr>
          <a:xfrm>
            <a:off x="1162173" y="3943039"/>
            <a:ext cx="5365236" cy="255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MX" sz="3600" dirty="0">
                <a:solidFill>
                  <a:schemeClr val="tx2"/>
                </a:solidFill>
                <a:latin typeface="Söhne"/>
              </a:rPr>
              <a:t>Los gases no tienen forma ni volumen fijos y tienden a expandirse para llenar el espacio disponible. </a:t>
            </a:r>
            <a:endParaRPr lang="es-MX" sz="3600" dirty="0">
              <a:solidFill>
                <a:schemeClr val="tx2"/>
              </a:solidFill>
            </a:endParaRPr>
          </a:p>
        </p:txBody>
      </p:sp>
      <p:pic>
        <p:nvPicPr>
          <p:cNvPr id="3" name="Imagen 2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35F137C6-70C6-8E1B-BC69-7409F35C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04" y="3813143"/>
            <a:ext cx="3086531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nivel del mar, donde la presión atmosférica es mayor, el punto de ebullición del agua es de aproximadamente 100 grados Celsius a una presión normal de 1 atmósfera.</a:t>
            </a:r>
          </a:p>
        </p:txBody>
      </p:sp>
    </p:spTree>
    <p:extLst>
      <p:ext uri="{BB962C8B-B14F-4D97-AF65-F5344CB8AC3E}">
        <p14:creationId xmlns:p14="http://schemas.microsoft.com/office/powerpoint/2010/main" val="19095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7" y="2194559"/>
            <a:ext cx="5578533" cy="431551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medida que ascendemos a altitudes más altas, como en las montañas, la presión atmosférica disminuye y esto afecta el punto de ebullición del agua.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1070951-1FFA-C03F-9881-55B2EFEA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09" y="2194558"/>
            <a:ext cx="5087051" cy="43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altitudes más elevadas, la presión atmosférica es menor, lo que significa que el agua puede hervir a temperaturas más bajas.</a:t>
            </a:r>
          </a:p>
        </p:txBody>
      </p:sp>
    </p:spTree>
    <p:extLst>
      <p:ext uri="{BB962C8B-B14F-4D97-AF65-F5344CB8AC3E}">
        <p14:creationId xmlns:p14="http://schemas.microsoft.com/office/powerpoint/2010/main" val="16698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Evidencia de la presión atmosférica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69258" y="2194559"/>
            <a:ext cx="10493828" cy="456020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A altitudes más elevadas, la presión atmosférica es menor, lo que significa que el agua puede hervir a temperaturas más bajas.</a:t>
            </a:r>
          </a:p>
        </p:txBody>
      </p:sp>
    </p:spTree>
    <p:extLst>
      <p:ext uri="{BB962C8B-B14F-4D97-AF65-F5344CB8AC3E}">
        <p14:creationId xmlns:p14="http://schemas.microsoft.com/office/powerpoint/2010/main" val="29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manométrica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742754" y="2229225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una medida de la presión relativa de un fluido en comparación con la presión atmosférica.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Se refiere a la diferencia entre la presión medida y la presión atmosférica.</a:t>
            </a:r>
          </a:p>
        </p:txBody>
      </p:sp>
    </p:spTree>
    <p:extLst>
      <p:ext uri="{BB962C8B-B14F-4D97-AF65-F5344CB8AC3E}">
        <p14:creationId xmlns:p14="http://schemas.microsoft.com/office/powerpoint/2010/main" val="39709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manométrica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79AB4A-7F02-E44F-2A11-C7EDBE6EDA9F}"/>
              </a:ext>
            </a:extLst>
          </p:cNvPr>
          <p:cNvCxnSpPr/>
          <p:nvPr/>
        </p:nvCxnSpPr>
        <p:spPr>
          <a:xfrm>
            <a:off x="1132113" y="5856514"/>
            <a:ext cx="674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D4FE11-100B-09E4-7FFA-7F95D5DC710C}"/>
              </a:ext>
            </a:extLst>
          </p:cNvPr>
          <p:cNvCxnSpPr/>
          <p:nvPr/>
        </p:nvCxnSpPr>
        <p:spPr>
          <a:xfrm>
            <a:off x="28956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36B91A4-829A-3152-027F-6E4EF75DF548}"/>
              </a:ext>
            </a:extLst>
          </p:cNvPr>
          <p:cNvCxnSpPr/>
          <p:nvPr/>
        </p:nvCxnSpPr>
        <p:spPr>
          <a:xfrm>
            <a:off x="1174132" y="2974556"/>
            <a:ext cx="6749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59A13293-D3D0-6390-02AC-FD9B1D44E94B}"/>
              </a:ext>
            </a:extLst>
          </p:cNvPr>
          <p:cNvSpPr/>
          <p:nvPr/>
        </p:nvSpPr>
        <p:spPr>
          <a:xfrm>
            <a:off x="3427476" y="2960914"/>
            <a:ext cx="1371600" cy="289560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129018-80A1-2C52-7660-E27677B2E34E}"/>
              </a:ext>
            </a:extLst>
          </p:cNvPr>
          <p:cNvSpPr txBox="1"/>
          <p:nvPr/>
        </p:nvSpPr>
        <p:spPr>
          <a:xfrm>
            <a:off x="8226170" y="2576193"/>
            <a:ext cx="3185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Flujo a medir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C9F81-B1EF-1097-342D-637F7CA1D893}"/>
              </a:ext>
            </a:extLst>
          </p:cNvPr>
          <p:cNvSpPr txBox="1"/>
          <p:nvPr/>
        </p:nvSpPr>
        <p:spPr>
          <a:xfrm>
            <a:off x="6766325" y="5859507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Presión atmosférica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B79798-A7CD-E544-8708-8831F1951A84}"/>
              </a:ext>
            </a:extLst>
          </p:cNvPr>
          <p:cNvSpPr txBox="1"/>
          <p:nvPr/>
        </p:nvSpPr>
        <p:spPr>
          <a:xfrm>
            <a:off x="5459676" y="4074357"/>
            <a:ext cx="5085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Presión manométrica</a:t>
            </a:r>
          </a:p>
        </p:txBody>
      </p:sp>
    </p:spTree>
    <p:extLst>
      <p:ext uri="{BB962C8B-B14F-4D97-AF65-F5344CB8AC3E}">
        <p14:creationId xmlns:p14="http://schemas.microsoft.com/office/powerpoint/2010/main" val="3929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9086" y="2425167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La presión absoluta es una medida de la presión total de un fluido en relación con cero absoluto, es decir, la presión cero absoluta.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Es la suma de la presión manométrica y la presión atmosférica.</a:t>
            </a:r>
          </a:p>
        </p:txBody>
      </p:sp>
    </p:spTree>
    <p:extLst>
      <p:ext uri="{BB962C8B-B14F-4D97-AF65-F5344CB8AC3E}">
        <p14:creationId xmlns:p14="http://schemas.microsoft.com/office/powerpoint/2010/main" val="4827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Presión absoluta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79AB4A-7F02-E44F-2A11-C7EDBE6EDA9F}"/>
              </a:ext>
            </a:extLst>
          </p:cNvPr>
          <p:cNvCxnSpPr/>
          <p:nvPr/>
        </p:nvCxnSpPr>
        <p:spPr>
          <a:xfrm>
            <a:off x="1280160" y="4342328"/>
            <a:ext cx="67491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0D4FE11-100B-09E4-7FFA-7F95D5DC710C}"/>
              </a:ext>
            </a:extLst>
          </p:cNvPr>
          <p:cNvCxnSpPr/>
          <p:nvPr/>
        </p:nvCxnSpPr>
        <p:spPr>
          <a:xfrm>
            <a:off x="28956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36B91A4-829A-3152-027F-6E4EF75DF548}"/>
              </a:ext>
            </a:extLst>
          </p:cNvPr>
          <p:cNvCxnSpPr/>
          <p:nvPr/>
        </p:nvCxnSpPr>
        <p:spPr>
          <a:xfrm>
            <a:off x="1280160" y="1427110"/>
            <a:ext cx="674914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id="{59A13293-D3D0-6390-02AC-FD9B1D44E94B}"/>
              </a:ext>
            </a:extLst>
          </p:cNvPr>
          <p:cNvSpPr/>
          <p:nvPr/>
        </p:nvSpPr>
        <p:spPr>
          <a:xfrm>
            <a:off x="5754040" y="1427110"/>
            <a:ext cx="1371600" cy="2895600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129018-80A1-2C52-7660-E27677B2E34E}"/>
              </a:ext>
            </a:extLst>
          </p:cNvPr>
          <p:cNvSpPr txBox="1"/>
          <p:nvPr/>
        </p:nvSpPr>
        <p:spPr>
          <a:xfrm>
            <a:off x="8350771" y="1042389"/>
            <a:ext cx="3185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Flujo a medir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C9F81-B1EF-1097-342D-637F7CA1D893}"/>
              </a:ext>
            </a:extLst>
          </p:cNvPr>
          <p:cNvSpPr txBox="1"/>
          <p:nvPr/>
        </p:nvSpPr>
        <p:spPr>
          <a:xfrm>
            <a:off x="7541220" y="3957607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P. atmosférica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B79798-A7CD-E544-8708-8831F1951A84}"/>
              </a:ext>
            </a:extLst>
          </p:cNvPr>
          <p:cNvSpPr txBox="1"/>
          <p:nvPr/>
        </p:nvSpPr>
        <p:spPr>
          <a:xfrm>
            <a:off x="7077999" y="2570206"/>
            <a:ext cx="3740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/>
              <a:t>P. manométrica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6CDEBC4-312D-4B8A-B844-870723B99887}"/>
              </a:ext>
            </a:extLst>
          </p:cNvPr>
          <p:cNvCxnSpPr>
            <a:cxnSpLocks/>
          </p:cNvCxnSpPr>
          <p:nvPr/>
        </p:nvCxnSpPr>
        <p:spPr>
          <a:xfrm>
            <a:off x="1280160" y="6391657"/>
            <a:ext cx="6597748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88C7259-E863-A3CB-FFE0-67864BA2AC01}"/>
              </a:ext>
            </a:extLst>
          </p:cNvPr>
          <p:cNvSpPr txBox="1"/>
          <p:nvPr/>
        </p:nvSpPr>
        <p:spPr>
          <a:xfrm>
            <a:off x="7125640" y="5345008"/>
            <a:ext cx="5085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Cero absoluto</a:t>
            </a:r>
          </a:p>
          <a:p>
            <a:pPr algn="ctr"/>
            <a:r>
              <a:rPr lang="es-MX" sz="4400" dirty="0"/>
              <a:t>Vacío</a:t>
            </a:r>
          </a:p>
        </p:txBody>
      </p:sp>
      <p:sp>
        <p:nvSpPr>
          <p:cNvPr id="15" name="Flecha: hacia arriba 14">
            <a:extLst>
              <a:ext uri="{FF2B5EF4-FFF2-40B4-BE49-F238E27FC236}">
                <a16:creationId xmlns:a16="http://schemas.microsoft.com/office/drawing/2014/main" id="{1A421A47-3AEF-61CA-8B9B-EE4C8BF89F24}"/>
              </a:ext>
            </a:extLst>
          </p:cNvPr>
          <p:cNvSpPr/>
          <p:nvPr/>
        </p:nvSpPr>
        <p:spPr>
          <a:xfrm>
            <a:off x="1353571" y="1427110"/>
            <a:ext cx="1181686" cy="49645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BB61F4-CDC7-6311-ADEA-85980FDACA91}"/>
              </a:ext>
            </a:extLst>
          </p:cNvPr>
          <p:cNvSpPr txBox="1"/>
          <p:nvPr/>
        </p:nvSpPr>
        <p:spPr>
          <a:xfrm>
            <a:off x="1008532" y="3044279"/>
            <a:ext cx="5085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P. absoluta</a:t>
            </a:r>
          </a:p>
        </p:txBody>
      </p:sp>
    </p:spTree>
    <p:extLst>
      <p:ext uri="{BB962C8B-B14F-4D97-AF65-F5344CB8AC3E}">
        <p14:creationId xmlns:p14="http://schemas.microsoft.com/office/powerpoint/2010/main" val="364079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sz="half" idx="2"/>
          </p:nvPr>
        </p:nvSpPr>
        <p:spPr>
          <a:xfrm>
            <a:off x="849086" y="2425167"/>
            <a:ext cx="10493828" cy="360173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Calcula la presión absoluta cuando un buzo se encuentra en el océano a una profundidad de 300 metros.</a:t>
            </a:r>
          </a:p>
          <a:p>
            <a:pPr marL="0" indent="0">
              <a:buNone/>
            </a:pPr>
            <a:endParaRPr lang="es-MX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tx2"/>
                </a:solidFill>
              </a:rPr>
              <a:t>Considera que la densidad del mar es de 1024 kg/m</a:t>
            </a:r>
            <a:r>
              <a:rPr lang="es-MX" sz="3600" baseline="30000" dirty="0">
                <a:solidFill>
                  <a:schemeClr val="tx2"/>
                </a:solidFill>
              </a:rPr>
              <a:t>3</a:t>
            </a:r>
            <a:r>
              <a:rPr lang="es-MX" sz="3600" dirty="0">
                <a:solidFill>
                  <a:schemeClr val="tx2"/>
                </a:solidFill>
              </a:rPr>
              <a:t> y la presión atmosférica es de 10</a:t>
            </a:r>
            <a:r>
              <a:rPr lang="es-MX" sz="3600" baseline="30000" dirty="0">
                <a:solidFill>
                  <a:schemeClr val="tx2"/>
                </a:solidFill>
              </a:rPr>
              <a:t>5</a:t>
            </a:r>
            <a:r>
              <a:rPr lang="es-MX" sz="3600" dirty="0">
                <a:solidFill>
                  <a:schemeClr val="tx2"/>
                </a:solidFill>
              </a:rPr>
              <a:t> </a:t>
            </a:r>
            <a:r>
              <a:rPr lang="es-MX" sz="3600" dirty="0" err="1">
                <a:solidFill>
                  <a:schemeClr val="tx2"/>
                </a:solidFill>
              </a:rPr>
              <a:t>Pa</a:t>
            </a:r>
            <a:endParaRPr lang="es-MX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4800" dirty="0">
                <a:solidFill>
                  <a:schemeClr val="bg2"/>
                </a:solidFill>
              </a:rPr>
              <a:t>Ejercicio de presión absoluta</a:t>
            </a:r>
          </a:p>
        </p:txBody>
      </p:sp>
      <p:pic>
        <p:nvPicPr>
          <p:cNvPr id="5" name="Marcador de contenido 4" descr="Imagen que contiene luz, natación, oscuro, sol&#10;&#10;Descripción generada automáticamente">
            <a:extLst>
              <a:ext uri="{FF2B5EF4-FFF2-40B4-BE49-F238E27FC236}">
                <a16:creationId xmlns:a16="http://schemas.microsoft.com/office/drawing/2014/main" id="{B79C8750-0792-D8BA-E34E-D7CC1FB5B8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2" y="2088803"/>
            <a:ext cx="8244776" cy="4637686"/>
          </a:xfrm>
        </p:spPr>
      </p:pic>
    </p:spTree>
    <p:extLst>
      <p:ext uri="{BB962C8B-B14F-4D97-AF65-F5344CB8AC3E}">
        <p14:creationId xmlns:p14="http://schemas.microsoft.com/office/powerpoint/2010/main" val="41537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Temas educativo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5086_TF03462902.potx" id="{D6BBD2CF-1604-4BEC-BA8F-9AF91B4991C6}" vid="{66B9ACE4-D496-4837-94E2-E6251522CF12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de ilustraciones en pizarra (panorámica)</Template>
  <TotalTime>4222</TotalTime>
  <Words>5683</Words>
  <Application>Microsoft Office PowerPoint</Application>
  <PresentationFormat>Panorámica</PresentationFormat>
  <Paragraphs>948</Paragraphs>
  <Slides>171</Slides>
  <Notes>162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171</vt:i4>
      </vt:variant>
    </vt:vector>
  </HeadingPairs>
  <TitlesOfParts>
    <vt:vector size="179" baseType="lpstr">
      <vt:lpstr>Arial</vt:lpstr>
      <vt:lpstr>Calibri</vt:lpstr>
      <vt:lpstr>Cambria Math</vt:lpstr>
      <vt:lpstr>Söhne</vt:lpstr>
      <vt:lpstr>Symbol</vt:lpstr>
      <vt:lpstr>Tahoma</vt:lpstr>
      <vt:lpstr>Wingdings</vt:lpstr>
      <vt:lpstr>Temas educativos 16 x 9</vt:lpstr>
      <vt:lpstr>Fluidos en reposo y en movimiento</vt:lpstr>
      <vt:lpstr>Estados de agregación</vt:lpstr>
      <vt:lpstr>Estados de agregación</vt:lpstr>
      <vt:lpstr>Estado sólido</vt:lpstr>
      <vt:lpstr>Estado sólido</vt:lpstr>
      <vt:lpstr>Estado líquido</vt:lpstr>
      <vt:lpstr>Estado líquido</vt:lpstr>
      <vt:lpstr>Estado líquido</vt:lpstr>
      <vt:lpstr>Estado gaseoso</vt:lpstr>
      <vt:lpstr>Estado gaseoso</vt:lpstr>
      <vt:lpstr>Estados de agregación</vt:lpstr>
      <vt:lpstr>¿Qué es un fluido?</vt:lpstr>
      <vt:lpstr>¿Qué es un fluido?</vt:lpstr>
      <vt:lpstr>Hidráulica, hidrostática e hidrodinámica</vt:lpstr>
      <vt:lpstr>¿Cómo estudiar los fluidos?</vt:lpstr>
      <vt:lpstr>Enfoque de la hidráulica</vt:lpstr>
      <vt:lpstr>Utilidad de la hidráulica</vt:lpstr>
      <vt:lpstr>Utilidad de la hidráulica</vt:lpstr>
      <vt:lpstr>¿Qué es la hidrostática?</vt:lpstr>
      <vt:lpstr>¿Qué es la hidrostática?</vt:lpstr>
      <vt:lpstr>Aplicaciones de la hidrostática</vt:lpstr>
      <vt:lpstr>Aplicaciones de la hidrostática</vt:lpstr>
      <vt:lpstr>La hidrodinámica</vt:lpstr>
      <vt:lpstr>La hidrodinámica</vt:lpstr>
      <vt:lpstr>La hidrodinámica</vt:lpstr>
      <vt:lpstr>Conceptos de fluidos</vt:lpstr>
      <vt:lpstr>Conceptos de fluidos</vt:lpstr>
      <vt:lpstr>Conceptos de fluidos</vt:lpstr>
      <vt:lpstr>Viscosidad</vt:lpstr>
      <vt:lpstr>Viscosidad</vt:lpstr>
      <vt:lpstr>Tensión superficial</vt:lpstr>
      <vt:lpstr>Tensión superficial</vt:lpstr>
      <vt:lpstr>Capilaridad</vt:lpstr>
      <vt:lpstr>Cohesión</vt:lpstr>
      <vt:lpstr>Adhesión</vt:lpstr>
      <vt:lpstr>Incompresibilidad</vt:lpstr>
      <vt:lpstr>Incompresibilidad</vt:lpstr>
      <vt:lpstr>Presentación de PowerPoint</vt:lpstr>
      <vt:lpstr>Presentación de PowerPoint</vt:lpstr>
      <vt:lpstr>Presentación de PowerPoint</vt:lpstr>
      <vt:lpstr>Presentación de PowerPoint</vt:lpstr>
      <vt:lpstr>Densidad</vt:lpstr>
      <vt:lpstr>Densidades</vt:lpstr>
      <vt:lpstr>Ejercicio 1 – Evaluación continua</vt:lpstr>
      <vt:lpstr>La corona falsa</vt:lpstr>
      <vt:lpstr>La corona falsa</vt:lpstr>
      <vt:lpstr>La corona falsa</vt:lpstr>
      <vt:lpstr>La corona falsa</vt:lpstr>
      <vt:lpstr>La corona falsa</vt:lpstr>
      <vt:lpstr>La corona falsa</vt:lpstr>
      <vt:lpstr>La corona falsa</vt:lpstr>
      <vt:lpstr>Cuestión de volúmenes</vt:lpstr>
      <vt:lpstr>Cuestión de volúmenes</vt:lpstr>
      <vt:lpstr>Cuestión de volúmenes</vt:lpstr>
      <vt:lpstr>Cuestión de volúmenes</vt:lpstr>
      <vt:lpstr>Peso específico</vt:lpstr>
      <vt:lpstr>Densidad y Peso específico</vt:lpstr>
      <vt:lpstr>Peso específico</vt:lpstr>
      <vt:lpstr>El peso</vt:lpstr>
      <vt:lpstr>Peso específico</vt:lpstr>
      <vt:lpstr>Peso específico con la densidad</vt:lpstr>
      <vt:lpstr>Ejercicio 1 de peso específico</vt:lpstr>
      <vt:lpstr>¿Qué unidades debo indicar?</vt:lpstr>
      <vt:lpstr>Ejercicio de peso específico</vt:lpstr>
      <vt:lpstr>Ejercicio 2 de peso específico</vt:lpstr>
      <vt:lpstr>Conversión de unidades</vt:lpstr>
      <vt:lpstr>Regresamos al Ejercicio 2</vt:lpstr>
      <vt:lpstr>Regresamos al Ejercicio 2</vt:lpstr>
      <vt:lpstr>Presión</vt:lpstr>
      <vt:lpstr>Unidades de presión</vt:lpstr>
      <vt:lpstr>Unidades de presión</vt:lpstr>
      <vt:lpstr>Unidades de presión</vt:lpstr>
      <vt:lpstr>Conversión de unidades de presión</vt:lpstr>
      <vt:lpstr>Ejercicio  - Evaluación continua</vt:lpstr>
      <vt:lpstr>Unidades de presión</vt:lpstr>
      <vt:lpstr>Ejercicio  - Evaluación continua</vt:lpstr>
      <vt:lpstr>Presión hidrostática</vt:lpstr>
      <vt:lpstr>Presión hidrostática</vt:lpstr>
      <vt:lpstr>Presión hidrostática</vt:lpstr>
      <vt:lpstr>Ejemplo de Presión hidrostática</vt:lpstr>
      <vt:lpstr>Solución al ejercicio presión hidrostática</vt:lpstr>
      <vt:lpstr>Solución al ejercicio presión hidrostática</vt:lpstr>
      <vt:lpstr>Ejercicio de Presión hidrostática</vt:lpstr>
      <vt:lpstr>Ejercicio de Presión hidrostática</vt:lpstr>
      <vt:lpstr>Resolviendo el caso del agua</vt:lpstr>
      <vt:lpstr>Revisando las unidades</vt:lpstr>
      <vt:lpstr>Conclusión del ejercicio</vt:lpstr>
      <vt:lpstr>Presión atmosférica</vt:lpstr>
      <vt:lpstr>Evidencia de la presión atmosférica</vt:lpstr>
      <vt:lpstr>Evidencia de la presión atmosférica</vt:lpstr>
      <vt:lpstr>Evidencia de la presión atmosférica</vt:lpstr>
      <vt:lpstr>Evidencia de la presión atmosférica</vt:lpstr>
      <vt:lpstr>Evidencia de la presión atmosférica</vt:lpstr>
      <vt:lpstr>Presión manométrica</vt:lpstr>
      <vt:lpstr>Presión manométrica</vt:lpstr>
      <vt:lpstr>Presión absoluta</vt:lpstr>
      <vt:lpstr>Presión absoluta</vt:lpstr>
      <vt:lpstr>Ejercicio de presión absoluta</vt:lpstr>
      <vt:lpstr>Ejercicio de presión absoluta</vt:lpstr>
      <vt:lpstr>Resolviendo la inmersión del buzo</vt:lpstr>
      <vt:lpstr>Revisando las unidades en la inmersión del buzo</vt:lpstr>
      <vt:lpstr>Solución a la inmersión del buzo</vt:lpstr>
      <vt:lpstr>Ejercicio de presión absoluta</vt:lpstr>
      <vt:lpstr>Principio de Arquímedes</vt:lpstr>
      <vt:lpstr>Principio de Arquímedes</vt:lpstr>
      <vt:lpstr>Principio de Arquímedes</vt:lpstr>
      <vt:lpstr>Principio de Arquímedes</vt:lpstr>
      <vt:lpstr>Principio de Arquímedes</vt:lpstr>
      <vt:lpstr>Relación conocida</vt:lpstr>
      <vt:lpstr>El principio de Arquímedes (tres casos)</vt:lpstr>
      <vt:lpstr>Caso 1</vt:lpstr>
      <vt:lpstr>Caso 2</vt:lpstr>
      <vt:lpstr>Caso 3</vt:lpstr>
      <vt:lpstr>Ejercicio principio de Arquímedes</vt:lpstr>
      <vt:lpstr>Resolviendo el ejercicio</vt:lpstr>
      <vt:lpstr>El principio de Pascal</vt:lpstr>
      <vt:lpstr>El principio de Pascal</vt:lpstr>
      <vt:lpstr>El principio de Pascal</vt:lpstr>
      <vt:lpstr>Definición del principio de Pascal</vt:lpstr>
      <vt:lpstr>El principio de Pascal</vt:lpstr>
      <vt:lpstr>El principio de Pascal</vt:lpstr>
      <vt:lpstr>El principio de Pascal</vt:lpstr>
      <vt:lpstr>Representación del principio de Pascal</vt:lpstr>
      <vt:lpstr>Ejercicio - Principio de Pascal</vt:lpstr>
      <vt:lpstr>Ejercicio - Principio de Pascal</vt:lpstr>
      <vt:lpstr>Solución Ejercicio - Principio de Pascal</vt:lpstr>
      <vt:lpstr>Solución Ejercicio - Principio de Pascal</vt:lpstr>
      <vt:lpstr>Ejercicios – Evaluación continua Principio de Pascal</vt:lpstr>
      <vt:lpstr>Ejercicios – Evaluación continua Principio de Pascal</vt:lpstr>
      <vt:lpstr>Fluidos en movimiento</vt:lpstr>
      <vt:lpstr>La hidrodinámica</vt:lpstr>
      <vt:lpstr>La hidrodinámica</vt:lpstr>
      <vt:lpstr>La hidrodinámica</vt:lpstr>
      <vt:lpstr>La hidrodinámica</vt:lpstr>
      <vt:lpstr>La hidrodinámica</vt:lpstr>
      <vt:lpstr>El gasto</vt:lpstr>
      <vt:lpstr>Sobre las evaluaciones y el examen</vt:lpstr>
      <vt:lpstr>Definición del gasto</vt:lpstr>
      <vt:lpstr>Definición alterna al gasto</vt:lpstr>
      <vt:lpstr>Definición del gasto</vt:lpstr>
      <vt:lpstr>Definición del gasto</vt:lpstr>
      <vt:lpstr>El flujo</vt:lpstr>
      <vt:lpstr>Recordando una expresión</vt:lpstr>
      <vt:lpstr>Relación entre flujo y gasto</vt:lpstr>
      <vt:lpstr>Ejercicio de flujo y gasto</vt:lpstr>
      <vt:lpstr>Ejercicio de flujo y gasto</vt:lpstr>
      <vt:lpstr>Ejercicio de flujo y gasto</vt:lpstr>
      <vt:lpstr>Ecuación de continuidad</vt:lpstr>
      <vt:lpstr>Ecuación de continuidad</vt:lpstr>
      <vt:lpstr>Ecuación de continuidad</vt:lpstr>
      <vt:lpstr>Ecuación de continuidad</vt:lpstr>
      <vt:lpstr>Ecuación de continuidad</vt:lpstr>
      <vt:lpstr>Ejercicio - Ecuación de continuidad</vt:lpstr>
      <vt:lpstr>Ejercicio – Ecuación de continuidad</vt:lpstr>
      <vt:lpstr>Ecuación de Bernoulli</vt:lpstr>
      <vt:lpstr>La ecuación de Bernoulli</vt:lpstr>
      <vt:lpstr>La ecuación de Bernoulli</vt:lpstr>
      <vt:lpstr>La ecuación de Bernoulli y la energía</vt:lpstr>
      <vt:lpstr>La ecuación de Bernoulli y la energía</vt:lpstr>
      <vt:lpstr>El teorema de Bernoulli</vt:lpstr>
      <vt:lpstr>El teorema de Bernoulli</vt:lpstr>
      <vt:lpstr>El teorema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  <vt:lpstr>Ejercicio – Ecuación de Bernoulli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Fluidos en reposo y en movimiento</dc:title>
  <dc:creator>M. en C. Ramón Gustavo Contreras Mayén</dc:creator>
  <cp:lastModifiedBy>CONTRERAS MAYEN RAMON GUSTAVO</cp:lastModifiedBy>
  <cp:revision>113</cp:revision>
  <dcterms:created xsi:type="dcterms:W3CDTF">2023-05-16T15:55:07Z</dcterms:created>
  <dcterms:modified xsi:type="dcterms:W3CDTF">2023-06-27T04:40:15Z</dcterms:modified>
</cp:coreProperties>
</file>